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7" r:id="rId2"/>
    <p:sldId id="286" r:id="rId3"/>
    <p:sldId id="300" r:id="rId4"/>
    <p:sldId id="302" r:id="rId5"/>
    <p:sldId id="291" r:id="rId6"/>
    <p:sldId id="303" r:id="rId7"/>
    <p:sldId id="304" r:id="rId8"/>
    <p:sldId id="305" r:id="rId9"/>
    <p:sldId id="296" r:id="rId10"/>
    <p:sldId id="30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300"/>
    <a:srgbClr val="F2EEFF"/>
    <a:srgbClr val="FC6108"/>
    <a:srgbClr val="ADC901"/>
    <a:srgbClr val="623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4"/>
    <p:restoredTop sz="70871"/>
  </p:normalViewPr>
  <p:slideViewPr>
    <p:cSldViewPr snapToGrid="0">
      <p:cViewPr>
        <p:scale>
          <a:sx n="89" d="100"/>
          <a:sy n="89" d="100"/>
        </p:scale>
        <p:origin x="172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7703C-8DC4-2340-9434-3FDEC4FCA540}" type="datetimeFigureOut">
              <a:rPr lang="en-NL" smtClean="0"/>
              <a:t>08/06/2026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B7D30-7C90-0744-8B7C-19E8F6D7AFD0}" type="slidenum">
              <a:rPr lang="en-NL" smtClean="0"/>
              <a:t>‹#›</a:t>
            </a:fld>
            <a:endParaRPr lang="en-NL"/>
          </a:p>
        </p:txBody>
      </p:sp>
    </p:spTree>
    <p:extLst>
      <p:ext uri="{BB962C8B-B14F-4D97-AF65-F5344CB8AC3E}">
        <p14:creationId xmlns:p14="http://schemas.microsoft.com/office/powerpoint/2010/main" val="379013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Hi, I'm Matteo Bard, a PhD researcher at the University of Amsterdam, supervised by Prof. Stefania Milan and Prof. Matthias Leese. I work at the intersection of political science and critical data studies, looking at how data infrastructures in the security sector reshape power, sovereignty, and fundamental rights — in short, what it means to be a citizen in the data age.</a:t>
            </a:r>
          </a:p>
          <a:p>
            <a:r>
              <a:rPr lang="en-NL" sz="1200" kern="1200" dirty="0">
                <a:solidFill>
                  <a:schemeClr val="tx1"/>
                </a:solidFill>
                <a:effectLst/>
                <a:latin typeface="+mn-lt"/>
                <a:ea typeface="+mn-ea"/>
                <a:cs typeface="+mn-cs"/>
              </a:rPr>
              <a:t>I'm nine months in, so this is early-stage work. I've started my interviews and have enough to put forward a clear argument, but I'm presenting today precisely to get your feedback — on the concepts, on authors I should be reading, and on where the argument can go from here.</a:t>
            </a:r>
          </a:p>
          <a:p>
            <a:r>
              <a:rPr lang="en-NL" sz="1200" kern="1200" dirty="0">
                <a:solidFill>
                  <a:schemeClr val="tx1"/>
                </a:solidFill>
                <a:effectLst/>
                <a:latin typeface="+mn-lt"/>
                <a:ea typeface="+mn-ea"/>
                <a:cs typeface="+mn-cs"/>
              </a:rPr>
              <a:t>Today I'll focus on how efficiency and innovation narratives shape the way one specific system gets adopted: DG HOME's interoperability initiative. Let's get into it.</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1</a:t>
            </a:fld>
            <a:endParaRPr lang="en-NL"/>
          </a:p>
        </p:txBody>
      </p:sp>
    </p:spTree>
    <p:extLst>
      <p:ext uri="{BB962C8B-B14F-4D97-AF65-F5344CB8AC3E}">
        <p14:creationId xmlns:p14="http://schemas.microsoft.com/office/powerpoint/2010/main" val="396930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I'll end where I'm genuinely stuck, because this is what I'd most value your thoughts on.</a:t>
            </a:r>
          </a:p>
          <a:p>
            <a:endParaRPr lang="en-NL" sz="1200" kern="1200" dirty="0">
              <a:solidFill>
                <a:schemeClr val="tx1"/>
              </a:solidFill>
              <a:effectLst/>
              <a:latin typeface="+mn-lt"/>
              <a:ea typeface="+mn-ea"/>
              <a:cs typeface="+mn-cs"/>
            </a:endParaRPr>
          </a:p>
          <a:p>
            <a:r>
              <a:rPr lang="en-NL" sz="1200" b="1" kern="1200" dirty="0">
                <a:solidFill>
                  <a:schemeClr val="tx1"/>
                </a:solidFill>
                <a:effectLst/>
                <a:latin typeface="+mn-lt"/>
                <a:ea typeface="+mn-ea"/>
                <a:cs typeface="+mn-cs"/>
              </a:rPr>
              <a:t>First:</a:t>
            </a:r>
            <a:r>
              <a:rPr lang="en-NL" sz="1200" kern="1200" dirty="0">
                <a:solidFill>
                  <a:schemeClr val="tx1"/>
                </a:solidFill>
                <a:effectLst/>
                <a:latin typeface="+mn-lt"/>
                <a:ea typeface="+mn-ea"/>
                <a:cs typeface="+mn-cs"/>
              </a:rPr>
              <a:t> Is "compliance by design" best understood as a </a:t>
            </a:r>
            <a:r>
              <a:rPr lang="en-NL" sz="1200" i="1" kern="1200" dirty="0">
                <a:solidFill>
                  <a:schemeClr val="tx1"/>
                </a:solidFill>
                <a:effectLst/>
                <a:latin typeface="+mn-lt"/>
                <a:ea typeface="+mn-ea"/>
                <a:cs typeface="+mn-cs"/>
              </a:rPr>
              <a:t>mindset</a:t>
            </a:r>
            <a:r>
              <a:rPr lang="en-NL" sz="1200" kern="1200" dirty="0">
                <a:solidFill>
                  <a:schemeClr val="tx1"/>
                </a:solidFill>
                <a:effectLst/>
                <a:latin typeface="+mn-lt"/>
                <a:ea typeface="+mn-ea"/>
                <a:cs typeface="+mn-cs"/>
              </a:rPr>
              <a:t> — something my interviewees believe — or as a </a:t>
            </a:r>
            <a:r>
              <a:rPr lang="en-NL" sz="1200" i="1" kern="1200" dirty="0">
                <a:solidFill>
                  <a:schemeClr val="tx1"/>
                </a:solidFill>
                <a:effectLst/>
                <a:latin typeface="+mn-lt"/>
                <a:ea typeface="+mn-ea"/>
                <a:cs typeface="+mn-cs"/>
              </a:rPr>
              <a:t>strategy</a:t>
            </a:r>
            <a:r>
              <a:rPr lang="en-NL" sz="1200" kern="1200" dirty="0">
                <a:solidFill>
                  <a:schemeClr val="tx1"/>
                </a:solidFill>
                <a:effectLst/>
                <a:latin typeface="+mn-lt"/>
                <a:ea typeface="+mn-ea"/>
                <a:cs typeface="+mn-cs"/>
              </a:rPr>
              <a:t>, a knowing way of working the rules? My quotes can be read both ways, and I'm not convinced the distinction collapses cleanly. I'd welcome views on how to hold that.</a:t>
            </a:r>
          </a:p>
          <a:p>
            <a:endParaRPr lang="en-NL" sz="1200" kern="1200" dirty="0">
              <a:solidFill>
                <a:schemeClr val="tx1"/>
              </a:solidFill>
              <a:effectLst/>
              <a:latin typeface="+mn-lt"/>
              <a:ea typeface="+mn-ea"/>
              <a:cs typeface="+mn-cs"/>
            </a:endParaRPr>
          </a:p>
          <a:p>
            <a:r>
              <a:rPr lang="en-NL" sz="1200" b="1" kern="1200" dirty="0">
                <a:solidFill>
                  <a:schemeClr val="tx1"/>
                </a:solidFill>
                <a:effectLst/>
                <a:latin typeface="+mn-lt"/>
                <a:ea typeface="+mn-ea"/>
                <a:cs typeface="+mn-cs"/>
              </a:rPr>
              <a:t>Second:</a:t>
            </a:r>
            <a:r>
              <a:rPr lang="en-NL" sz="1200" kern="1200" dirty="0">
                <a:solidFill>
                  <a:schemeClr val="tx1"/>
                </a:solidFill>
                <a:effectLst/>
                <a:latin typeface="+mn-lt"/>
                <a:ea typeface="+mn-ea"/>
                <a:cs typeface="+mn-cs"/>
              </a:rPr>
              <a:t> Where does "compliance by design" sit theoretically? It's clearly adjacent to function creep, to privacy-washing, to regulatory arbitrage — but I want to know whether it's doing distinct work or just renaming something we already have.</a:t>
            </a:r>
          </a:p>
          <a:p>
            <a:endParaRPr lang="en-NL" sz="1200" kern="1200" dirty="0">
              <a:solidFill>
                <a:schemeClr val="tx1"/>
              </a:solidFill>
              <a:effectLst/>
              <a:latin typeface="+mn-lt"/>
              <a:ea typeface="+mn-ea"/>
              <a:cs typeface="+mn-cs"/>
            </a:endParaRPr>
          </a:p>
          <a:p>
            <a:r>
              <a:rPr lang="en-NL" sz="1200" b="1" kern="1200" dirty="0">
                <a:solidFill>
                  <a:schemeClr val="tx1"/>
                </a:solidFill>
                <a:effectLst/>
                <a:latin typeface="+mn-lt"/>
                <a:ea typeface="+mn-ea"/>
                <a:cs typeface="+mn-cs"/>
              </a:rPr>
              <a:t>And third</a:t>
            </a:r>
            <a:r>
              <a:rPr lang="en-NL" sz="1200" kern="1200" dirty="0">
                <a:solidFill>
                  <a:schemeClr val="tx1"/>
                </a:solidFill>
                <a:effectLst/>
                <a:latin typeface="+mn-lt"/>
                <a:ea typeface="+mn-ea"/>
                <a:cs typeface="+mn-cs"/>
              </a:rPr>
              <a:t>, the question I came here with: who should I be reading?</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Thank you — I'd really welcome your pushback.</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10</a:t>
            </a:fld>
            <a:endParaRPr lang="en-NL"/>
          </a:p>
        </p:txBody>
      </p:sp>
    </p:spTree>
    <p:extLst>
      <p:ext uri="{BB962C8B-B14F-4D97-AF65-F5344CB8AC3E}">
        <p14:creationId xmlns:p14="http://schemas.microsoft.com/office/powerpoint/2010/main" val="157958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Here's my core claim:</a:t>
            </a:r>
          </a:p>
          <a:p>
            <a:r>
              <a:rPr lang="en-GB" sz="1200" i="1" kern="1200" dirty="0">
                <a:solidFill>
                  <a:schemeClr val="tx1"/>
                </a:solidFill>
                <a:effectLst/>
                <a:latin typeface="+mn-lt"/>
                <a:ea typeface="+mn-ea"/>
                <a:cs typeface="+mn-cs"/>
              </a:rPr>
              <a:t>The innovation logic doesn't break the rules. It designs compliance around them, and surveillance expands…</a:t>
            </a:r>
            <a:endParaRPr lang="en-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my thesis and core argument, it is not fundamentally original; however, the exact mechanism on how implementation actors cleverly work within legislation and still expand surveillance logics, capabilities, and achieve their goals is where the meat of this paper lies.</a:t>
            </a:r>
            <a:endParaRPr lang="en-NL"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2</a:t>
            </a:fld>
            <a:endParaRPr lang="en-NL"/>
          </a:p>
        </p:txBody>
      </p:sp>
    </p:spTree>
    <p:extLst>
      <p:ext uri="{BB962C8B-B14F-4D97-AF65-F5344CB8AC3E}">
        <p14:creationId xmlns:p14="http://schemas.microsoft.com/office/powerpoint/2010/main" val="274203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First, what is the interoperability initiative?</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It's the initiative run by the European Commission's DG HOME to connect databases that were previously kept separate, so they can talk to one another. In practice, it adds a supra-layer on top of existing systems — SIS, VIS, Eurodac, and others — that lets data be copied and cross-referenced between them (Bellanova et al., 2022; Duić &amp; Rošić, 2022; Schneider et al., 2025).</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The justification is straightforward: fuller information on the people crossing the border. The critique it responds to is that separate security databases create "information silos" — officers couldn't see what other systems held, and that gap, the argument goes, let crime and threats slip through.</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This is where Trauttmansdorff's work comes in. Trauttmansdorff (2023) reads the EU's interoperability agenda as techno-solutionism: it dresses up automated identity verification as a neutral technical fix while concealing the politics behind it — and the blanket suspicion it builds in. Because interoperability isn't a neutral answer to an objective problem. It's the product of a very specific political moment: the rise of the far right, the so-called migration crisis, and a series of terrorist attacks.</a:t>
            </a:r>
          </a:p>
          <a:p>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NL" sz="1200" kern="1200" dirty="0">
                <a:solidFill>
                  <a:schemeClr val="tx1"/>
                </a:solidFill>
                <a:effectLst/>
                <a:latin typeface="+mn-lt"/>
                <a:ea typeface="+mn-ea"/>
                <a:cs typeface="+mn-cs"/>
              </a:rPr>
              <a:t>I want to take this one step further. Trauttmansdorff works at the level of discourse — how the initiative is </a:t>
            </a:r>
            <a:r>
              <a:rPr lang="en-NL" sz="1200" i="1" kern="1200" dirty="0">
                <a:solidFill>
                  <a:schemeClr val="tx1"/>
                </a:solidFill>
                <a:effectLst/>
                <a:latin typeface="+mn-lt"/>
                <a:ea typeface="+mn-ea"/>
                <a:cs typeface="+mn-cs"/>
              </a:rPr>
              <a:t>talked about</a:t>
            </a:r>
            <a:r>
              <a:rPr lang="en-NL" sz="1200" kern="1200" dirty="0">
                <a:solidFill>
                  <a:schemeClr val="tx1"/>
                </a:solidFill>
                <a:effectLst/>
                <a:latin typeface="+mn-lt"/>
                <a:ea typeface="+mn-ea"/>
                <a:cs typeface="+mn-cs"/>
              </a:rPr>
              <a:t>. My question is what happens one layer down, in the engine room: how does this same logic show up in the people actually building the system?</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3</a:t>
            </a:fld>
            <a:endParaRPr lang="en-NL"/>
          </a:p>
        </p:txBody>
      </p:sp>
    </p:spTree>
    <p:extLst>
      <p:ext uri="{BB962C8B-B14F-4D97-AF65-F5344CB8AC3E}">
        <p14:creationId xmlns:p14="http://schemas.microsoft.com/office/powerpoint/2010/main" val="134379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So here's how I'd frame the whole architecture:</a:t>
            </a:r>
          </a:p>
          <a:p>
            <a:endParaRPr lang="en-NL" sz="1200" kern="1200" dirty="0">
              <a:solidFill>
                <a:schemeClr val="tx1"/>
              </a:solidFill>
              <a:effectLst/>
              <a:latin typeface="+mn-lt"/>
              <a:ea typeface="+mn-ea"/>
              <a:cs typeface="+mn-cs"/>
            </a:endParaRPr>
          </a:p>
          <a:p>
            <a:pPr lvl="0"/>
            <a:r>
              <a:rPr lang="en-NL" sz="1200" b="1" kern="1200" dirty="0">
                <a:solidFill>
                  <a:schemeClr val="tx1"/>
                </a:solidFill>
                <a:effectLst/>
                <a:latin typeface="+mn-lt"/>
                <a:ea typeface="+mn-ea"/>
                <a:cs typeface="+mn-cs"/>
              </a:rPr>
              <a:t>Efficiency and innovation</a:t>
            </a:r>
            <a:r>
              <a:rPr lang="en-NL" sz="1200" kern="1200" dirty="0">
                <a:solidFill>
                  <a:schemeClr val="tx1"/>
                </a:solidFill>
                <a:effectLst/>
                <a:latin typeface="+mn-lt"/>
                <a:ea typeface="+mn-ea"/>
                <a:cs typeface="+mn-cs"/>
              </a:rPr>
              <a:t> are the </a:t>
            </a:r>
            <a:r>
              <a:rPr lang="en-NL" sz="1200" i="1" kern="1200" dirty="0">
                <a:solidFill>
                  <a:schemeClr val="tx1"/>
                </a:solidFill>
                <a:effectLst/>
                <a:latin typeface="+mn-lt"/>
                <a:ea typeface="+mn-ea"/>
                <a:cs typeface="+mn-cs"/>
              </a:rPr>
              <a:t>legitimating narrative</a:t>
            </a:r>
            <a:r>
              <a:rPr lang="en-NL" sz="1200" kern="1200" dirty="0">
                <a:solidFill>
                  <a:schemeClr val="tx1"/>
                </a:solidFill>
                <a:effectLst/>
                <a:latin typeface="+mn-lt"/>
                <a:ea typeface="+mn-ea"/>
                <a:cs typeface="+mn-cs"/>
              </a:rPr>
              <a:t> — the public-facing rationality.</a:t>
            </a:r>
          </a:p>
          <a:p>
            <a:pPr lvl="0"/>
            <a:endParaRPr lang="en-NL" sz="1200" kern="1200" dirty="0">
              <a:solidFill>
                <a:schemeClr val="tx1"/>
              </a:solidFill>
              <a:effectLst/>
              <a:latin typeface="+mn-lt"/>
              <a:ea typeface="+mn-ea"/>
              <a:cs typeface="+mn-cs"/>
            </a:endParaRPr>
          </a:p>
          <a:p>
            <a:pPr lvl="0"/>
            <a:r>
              <a:rPr lang="en-NL" sz="1200" b="1" kern="1200" dirty="0">
                <a:solidFill>
                  <a:schemeClr val="tx1"/>
                </a:solidFill>
                <a:effectLst/>
                <a:latin typeface="+mn-lt"/>
                <a:ea typeface="+mn-ea"/>
                <a:cs typeface="+mn-cs"/>
              </a:rPr>
              <a:t>Techno-solutionism</a:t>
            </a:r>
            <a:r>
              <a:rPr lang="en-NL" sz="1200" kern="1200" dirty="0">
                <a:solidFill>
                  <a:schemeClr val="tx1"/>
                </a:solidFill>
                <a:effectLst/>
                <a:latin typeface="+mn-lt"/>
                <a:ea typeface="+mn-ea"/>
                <a:cs typeface="+mn-cs"/>
              </a:rPr>
              <a:t> is the </a:t>
            </a:r>
            <a:r>
              <a:rPr lang="en-NL" sz="1200" i="1" kern="1200" dirty="0">
                <a:solidFill>
                  <a:schemeClr val="tx1"/>
                </a:solidFill>
                <a:effectLst/>
                <a:latin typeface="+mn-lt"/>
                <a:ea typeface="+mn-ea"/>
                <a:cs typeface="+mn-cs"/>
              </a:rPr>
              <a:t>discursive move</a:t>
            </a:r>
            <a:r>
              <a:rPr lang="en-NL" sz="1200" kern="1200" dirty="0">
                <a:solidFill>
                  <a:schemeClr val="tx1"/>
                </a:solidFill>
                <a:effectLst/>
                <a:latin typeface="+mn-lt"/>
                <a:ea typeface="+mn-ea"/>
                <a:cs typeface="+mn-cs"/>
              </a:rPr>
              <a:t> that makes that narrative look neutral and inevitable.</a:t>
            </a:r>
          </a:p>
          <a:p>
            <a:pPr lvl="0"/>
            <a:endParaRPr lang="en-NL" sz="1200" kern="1200" dirty="0">
              <a:solidFill>
                <a:schemeClr val="tx1"/>
              </a:solidFill>
              <a:effectLst/>
              <a:latin typeface="+mn-lt"/>
              <a:ea typeface="+mn-ea"/>
              <a:cs typeface="+mn-cs"/>
            </a:endParaRPr>
          </a:p>
          <a:p>
            <a:pPr lvl="0"/>
            <a:r>
              <a:rPr lang="en-NL" sz="1200" b="1" kern="1200" dirty="0">
                <a:solidFill>
                  <a:schemeClr val="tx1"/>
                </a:solidFill>
                <a:effectLst/>
                <a:latin typeface="+mn-lt"/>
                <a:ea typeface="+mn-ea"/>
                <a:cs typeface="+mn-cs"/>
              </a:rPr>
              <a:t>Compliance by design</a:t>
            </a:r>
            <a:r>
              <a:rPr lang="en-NL" sz="1200" kern="1200" dirty="0">
                <a:solidFill>
                  <a:schemeClr val="tx1"/>
                </a:solidFill>
                <a:effectLst/>
                <a:latin typeface="+mn-lt"/>
                <a:ea typeface="+mn-ea"/>
                <a:cs typeface="+mn-cs"/>
              </a:rPr>
              <a:t> — the term I'll unpack in a moment — is the </a:t>
            </a:r>
            <a:r>
              <a:rPr lang="en-NL" sz="1200" i="1" kern="1200" dirty="0">
                <a:solidFill>
                  <a:schemeClr val="tx1"/>
                </a:solidFill>
                <a:effectLst/>
                <a:latin typeface="+mn-lt"/>
                <a:ea typeface="+mn-ea"/>
                <a:cs typeface="+mn-cs"/>
              </a:rPr>
              <a:t>implementation mechanism</a:t>
            </a:r>
            <a:r>
              <a:rPr lang="en-NL" sz="1200" kern="1200" dirty="0">
                <a:solidFill>
                  <a:schemeClr val="tx1"/>
                </a:solidFill>
                <a:effectLst/>
                <a:latin typeface="+mn-lt"/>
                <a:ea typeface="+mn-ea"/>
                <a:cs typeface="+mn-cs"/>
              </a:rPr>
              <a:t>: what the narrative looks like once it's operationalized by engineers and policy officers.</a:t>
            </a:r>
          </a:p>
          <a:p>
            <a:pPr lvl="0"/>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Rationality, discourse, practice. My contribution is that last step.</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4</a:t>
            </a:fld>
            <a:endParaRPr lang="en-NL"/>
          </a:p>
        </p:txBody>
      </p:sp>
    </p:spTree>
    <p:extLst>
      <p:ext uri="{BB962C8B-B14F-4D97-AF65-F5344CB8AC3E}">
        <p14:creationId xmlns:p14="http://schemas.microsoft.com/office/powerpoint/2010/main" val="43530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Methodologically, I combine semi-structured expert interviews with document analysis of publicly released "working documents" — presentations, meeting minutes, updates — from implementer organizations like Europol and eu-LISA.</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So far I've reviewed over 100 documents form Europol and conducted four interviews with Europol's innovation department, with more lined up, including people working directly on interoperability itself. It's early, but the material is already pointing to clear patterns in how the implementer mindset shapes the way these systems get built. I'll flag honestly that "mindset" is a category I'm still working out — and I'll come back to that at the end, because it's one of the things I'd value your input on.</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5</a:t>
            </a:fld>
            <a:endParaRPr lang="en-NL"/>
          </a:p>
        </p:txBody>
      </p:sp>
    </p:spTree>
    <p:extLst>
      <p:ext uri="{BB962C8B-B14F-4D97-AF65-F5344CB8AC3E}">
        <p14:creationId xmlns:p14="http://schemas.microsoft.com/office/powerpoint/2010/main" val="26939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My argument so far comes down to two quotes.</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The first:</a:t>
            </a:r>
          </a:p>
          <a:p>
            <a:r>
              <a:rPr lang="en-NL" sz="1200" kern="1200" dirty="0">
                <a:solidFill>
                  <a:schemeClr val="tx1"/>
                </a:solidFill>
                <a:effectLst/>
                <a:latin typeface="+mn-lt"/>
                <a:ea typeface="+mn-ea"/>
                <a:cs typeface="+mn-cs"/>
              </a:rPr>
              <a:t>"We can now use operational information to do research and innovation, which is really groundbreaking. And it's very clear [legally], and nobody can really contest it."</a:t>
            </a:r>
          </a:p>
          <a:p>
            <a:r>
              <a:rPr lang="en-NL" sz="1200" kern="1200" dirty="0">
                <a:solidFill>
                  <a:schemeClr val="tx1"/>
                </a:solidFill>
                <a:effectLst/>
                <a:latin typeface="+mn-lt"/>
                <a:ea typeface="+mn-ea"/>
                <a:cs typeface="+mn-cs"/>
              </a:rPr>
              <a:t>Here they're describing an AI "sandbox" — a controlled testing environment designed to make their tools compliant with the AI Act.</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The second:</a:t>
            </a:r>
          </a:p>
          <a:p>
            <a:r>
              <a:rPr lang="en-NL" sz="1200" kern="1200" dirty="0">
                <a:solidFill>
                  <a:schemeClr val="tx1"/>
                </a:solidFill>
                <a:effectLst/>
                <a:latin typeface="+mn-lt"/>
                <a:ea typeface="+mn-ea"/>
                <a:cs typeface="+mn-cs"/>
              </a:rPr>
              <a:t>"Regulating without stifling innovation. I mean, you don't have that many alternatives, I think.”</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Together, these point to what I call </a:t>
            </a:r>
            <a:r>
              <a:rPr lang="en-NL" sz="1200" b="1" kern="1200" dirty="0">
                <a:solidFill>
                  <a:schemeClr val="tx1"/>
                </a:solidFill>
                <a:effectLst/>
                <a:latin typeface="+mn-lt"/>
                <a:ea typeface="+mn-ea"/>
                <a:cs typeface="+mn-cs"/>
              </a:rPr>
              <a:t>compliance by design</a:t>
            </a:r>
            <a:r>
              <a:rPr lang="en-NL" sz="1200" kern="1200" dirty="0">
                <a:solidFill>
                  <a:schemeClr val="tx1"/>
                </a:solidFill>
                <a:effectLst/>
                <a:latin typeface="+mn-lt"/>
                <a:ea typeface="+mn-ea"/>
                <a:cs typeface="+mn-cs"/>
              </a:rPr>
              <a:t>. And the name is deliberate: it's </a:t>
            </a:r>
            <a:r>
              <a:rPr lang="en-NL" sz="1200" i="1" kern="1200" dirty="0">
                <a:solidFill>
                  <a:schemeClr val="tx1"/>
                </a:solidFill>
                <a:effectLst/>
                <a:latin typeface="+mn-lt"/>
                <a:ea typeface="+mn-ea"/>
                <a:cs typeface="+mn-cs"/>
              </a:rPr>
              <a:t>privacy by design</a:t>
            </a:r>
            <a:r>
              <a:rPr lang="en-NL" sz="1200" kern="1200" dirty="0">
                <a:solidFill>
                  <a:schemeClr val="tx1"/>
                </a:solidFill>
                <a:effectLst/>
                <a:latin typeface="+mn-lt"/>
                <a:ea typeface="+mn-ea"/>
                <a:cs typeface="+mn-cs"/>
              </a:rPr>
              <a:t> — the GDPR principle that you build data protection into a system from the outset — run in reverse. The orientation isn't toward the </a:t>
            </a:r>
            <a:r>
              <a:rPr lang="en-NL" sz="1200" i="1" kern="1200" dirty="0">
                <a:solidFill>
                  <a:schemeClr val="tx1"/>
                </a:solidFill>
                <a:effectLst/>
                <a:latin typeface="+mn-lt"/>
                <a:ea typeface="+mn-ea"/>
                <a:cs typeface="+mn-cs"/>
              </a:rPr>
              <a:t>principles</a:t>
            </a:r>
            <a:r>
              <a:rPr lang="en-NL" sz="1200" kern="1200" dirty="0">
                <a:solidFill>
                  <a:schemeClr val="tx1"/>
                </a:solidFill>
                <a:effectLst/>
                <a:latin typeface="+mn-lt"/>
                <a:ea typeface="+mn-ea"/>
                <a:cs typeface="+mn-cs"/>
              </a:rPr>
              <a:t> behind GDPR or fundamental rights. It's toward the </a:t>
            </a:r>
            <a:r>
              <a:rPr lang="en-NL" sz="1200" i="1" kern="1200" dirty="0">
                <a:solidFill>
                  <a:schemeClr val="tx1"/>
                </a:solidFill>
                <a:effectLst/>
                <a:latin typeface="+mn-lt"/>
                <a:ea typeface="+mn-ea"/>
                <a:cs typeface="+mn-cs"/>
              </a:rPr>
              <a:t>rules as text</a:t>
            </a:r>
            <a:r>
              <a:rPr lang="en-NL" sz="1200" kern="1200" dirty="0">
                <a:solidFill>
                  <a:schemeClr val="tx1"/>
                </a:solidFill>
                <a:effectLst/>
                <a:latin typeface="+mn-lt"/>
                <a:ea typeface="+mn-ea"/>
                <a:cs typeface="+mn-cs"/>
              </a:rPr>
              <a:t>: take the legal constraints as given, and engineer around them. Use the legislation, find the lawful path, and still end up with more surveillance.</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6</a:t>
            </a:fld>
            <a:endParaRPr lang="en-NL"/>
          </a:p>
        </p:txBody>
      </p:sp>
    </p:spTree>
    <p:extLst>
      <p:ext uri="{BB962C8B-B14F-4D97-AF65-F5344CB8AC3E}">
        <p14:creationId xmlns:p14="http://schemas.microsoft.com/office/powerpoint/2010/main" val="215756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Interoperability is the clearest illustration of this.</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The system copies selected data out of the separate databases and assembles it into a central layer — through components like the shared Biometric Matching Service and the Common Identity Repository — sitting on top of the originals. And here's the move: officially, this is </a:t>
            </a:r>
            <a:r>
              <a:rPr lang="en-NL" sz="1200" i="1" kern="1200" dirty="0">
                <a:solidFill>
                  <a:schemeClr val="tx1"/>
                </a:solidFill>
                <a:effectLst/>
                <a:latin typeface="+mn-lt"/>
                <a:ea typeface="+mn-ea"/>
                <a:cs typeface="+mn-cs"/>
              </a:rPr>
              <a:t>not</a:t>
            </a:r>
            <a:r>
              <a:rPr lang="en-NL" sz="1200" kern="1200" dirty="0">
                <a:solidFill>
                  <a:schemeClr val="tx1"/>
                </a:solidFill>
                <a:effectLst/>
                <a:latin typeface="+mn-lt"/>
                <a:ea typeface="+mn-ea"/>
                <a:cs typeface="+mn-cs"/>
              </a:rPr>
              <a:t> one database. The underlying systems stay legally distinct, and that is exactly what keeps the architecture compliant with data-protection law that a single, merged database would violate.</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But functionally, it behaves like one. You have centralized identity data, cross-referenced and continuously queryable. So "not one database" is really a legal </a:t>
            </a:r>
            <a:r>
              <a:rPr lang="en-NL" sz="1200" i="1" kern="1200" dirty="0">
                <a:solidFill>
                  <a:schemeClr val="tx1"/>
                </a:solidFill>
                <a:effectLst/>
                <a:latin typeface="+mn-lt"/>
                <a:ea typeface="+mn-ea"/>
                <a:cs typeface="+mn-cs"/>
              </a:rPr>
              <a:t>form</a:t>
            </a:r>
            <a:r>
              <a:rPr lang="en-NL" sz="1200" kern="1200" dirty="0">
                <a:solidFill>
                  <a:schemeClr val="tx1"/>
                </a:solidFill>
                <a:effectLst/>
                <a:latin typeface="+mn-lt"/>
                <a:ea typeface="+mn-ea"/>
                <a:cs typeface="+mn-cs"/>
              </a:rPr>
              <a:t> — almost a fiction — laid over functional integration. And that gap, between the legal form and the functional reality, </a:t>
            </a:r>
            <a:r>
              <a:rPr lang="en-NL" sz="1200" i="1" kern="1200" dirty="0">
                <a:solidFill>
                  <a:schemeClr val="tx1"/>
                </a:solidFill>
                <a:effectLst/>
                <a:latin typeface="+mn-lt"/>
                <a:ea typeface="+mn-ea"/>
                <a:cs typeface="+mn-cs"/>
              </a:rPr>
              <a:t>is</a:t>
            </a:r>
            <a:r>
              <a:rPr lang="en-NL" sz="1200" kern="1200" dirty="0">
                <a:solidFill>
                  <a:schemeClr val="tx1"/>
                </a:solidFill>
                <a:effectLst/>
                <a:latin typeface="+mn-lt"/>
                <a:ea typeface="+mn-ea"/>
                <a:cs typeface="+mn-cs"/>
              </a:rPr>
              <a:t> compliance by design. It's compliant by construction, and it still expands surveillance over third-country nationals and border crossers, delivering, in the end, exactly what was wanted from the start.</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As Bowker and Star remind us, infrastructures like this do their most consequential work precisely when they become invisible — folded into routine, beneath notice.</a:t>
            </a:r>
          </a:p>
          <a:p>
            <a:endParaRPr lang="en-NL" dirty="0"/>
          </a:p>
        </p:txBody>
      </p:sp>
      <p:sp>
        <p:nvSpPr>
          <p:cNvPr id="4" name="Slide Number Placeholder 3"/>
          <p:cNvSpPr>
            <a:spLocks noGrp="1"/>
          </p:cNvSpPr>
          <p:nvPr>
            <p:ph type="sldNum" sz="quarter" idx="5"/>
          </p:nvPr>
        </p:nvSpPr>
        <p:spPr/>
        <p:txBody>
          <a:bodyPr/>
          <a:lstStyle/>
          <a:p>
            <a:fld id="{5D9B7D30-7C90-0744-8B7C-19E8F6D7AFD0}" type="slidenum">
              <a:rPr lang="en-NL" smtClean="0"/>
              <a:t>7</a:t>
            </a:fld>
            <a:endParaRPr lang="en-NL"/>
          </a:p>
        </p:txBody>
      </p:sp>
    </p:spTree>
    <p:extLst>
      <p:ext uri="{BB962C8B-B14F-4D97-AF65-F5344CB8AC3E}">
        <p14:creationId xmlns:p14="http://schemas.microsoft.com/office/powerpoint/2010/main" val="424480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Now, back to that second quote — </a:t>
            </a:r>
            <a:r>
              <a:rPr lang="en-NL" sz="1200" i="1" kern="1200" dirty="0">
                <a:solidFill>
                  <a:schemeClr val="tx1"/>
                </a:solidFill>
                <a:effectLst/>
                <a:latin typeface="+mn-lt"/>
                <a:ea typeface="+mn-ea"/>
                <a:cs typeface="+mn-cs"/>
              </a:rPr>
              <a:t>"you don't have that many alternatives."</a:t>
            </a:r>
            <a:r>
              <a:rPr lang="en-NL" sz="1200" kern="1200" dirty="0">
                <a:solidFill>
                  <a:schemeClr val="tx1"/>
                </a:solidFill>
                <a:effectLst/>
                <a:latin typeface="+mn-lt"/>
                <a:ea typeface="+mn-ea"/>
                <a:cs typeface="+mn-cs"/>
              </a:rPr>
              <a:t> I think it's doing more than it first appears. Telling us there are no real alternatives is itself the key move: it forecloses the political question. It takes proportionality, fundamental rights, the question of whether to build this at all — and quietly removes them from the table, recasting a political choice as a technical inevitability. That foreclosure is how efficiency and innovation operate as a </a:t>
            </a:r>
            <a:r>
              <a:rPr lang="en-NL" sz="1200" i="1" kern="1200" dirty="0">
                <a:solidFill>
                  <a:schemeClr val="tx1"/>
                </a:solidFill>
                <a:effectLst/>
                <a:latin typeface="+mn-lt"/>
                <a:ea typeface="+mn-ea"/>
                <a:cs typeface="+mn-cs"/>
              </a:rPr>
              <a:t>political rationality</a:t>
            </a:r>
            <a:r>
              <a:rPr lang="en-NL" sz="1200" kern="1200" dirty="0">
                <a:solidFill>
                  <a:schemeClr val="tx1"/>
                </a:solidFill>
                <a:effectLst/>
                <a:latin typeface="+mn-lt"/>
                <a:ea typeface="+mn-ea"/>
                <a:cs typeface="+mn-cs"/>
              </a:rPr>
              <a:t>: not by winning the argument about rights, but by making it feel like there was never an argument to have. Louise Amoore's work on how data systems govern through risk and pre-emption is useful here — the politics doesn't disappear, it gets embedded in the infrastructure, below the level where it can be contested.</a:t>
            </a:r>
          </a:p>
        </p:txBody>
      </p:sp>
      <p:sp>
        <p:nvSpPr>
          <p:cNvPr id="4" name="Slide Number Placeholder 3"/>
          <p:cNvSpPr>
            <a:spLocks noGrp="1"/>
          </p:cNvSpPr>
          <p:nvPr>
            <p:ph type="sldNum" sz="quarter" idx="5"/>
          </p:nvPr>
        </p:nvSpPr>
        <p:spPr/>
        <p:txBody>
          <a:bodyPr/>
          <a:lstStyle/>
          <a:p>
            <a:fld id="{5D9B7D30-7C90-0744-8B7C-19E8F6D7AFD0}" type="slidenum">
              <a:rPr lang="en-NL" smtClean="0"/>
              <a:t>8</a:t>
            </a:fld>
            <a:endParaRPr lang="en-NL"/>
          </a:p>
        </p:txBody>
      </p:sp>
    </p:spTree>
    <p:extLst>
      <p:ext uri="{BB962C8B-B14F-4D97-AF65-F5344CB8AC3E}">
        <p14:creationId xmlns:p14="http://schemas.microsoft.com/office/powerpoint/2010/main" val="351000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200" kern="1200" dirty="0">
                <a:solidFill>
                  <a:schemeClr val="tx1"/>
                </a:solidFill>
                <a:effectLst/>
                <a:latin typeface="+mn-lt"/>
                <a:ea typeface="+mn-ea"/>
                <a:cs typeface="+mn-cs"/>
              </a:rPr>
              <a:t>So, to bring it together.</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What interoperability shows is that surveillance doesn't expand by breaking the law. It expands by being designed — carefully and lawfully — </a:t>
            </a:r>
            <a:r>
              <a:rPr lang="en-NL" sz="1200" i="1" kern="1200" dirty="0">
                <a:solidFill>
                  <a:schemeClr val="tx1"/>
                </a:solidFill>
                <a:effectLst/>
                <a:latin typeface="+mn-lt"/>
                <a:ea typeface="+mn-ea"/>
                <a:cs typeface="+mn-cs"/>
              </a:rPr>
              <a:t>around</a:t>
            </a:r>
            <a:r>
              <a:rPr lang="en-NL" sz="1200" kern="1200" dirty="0">
                <a:solidFill>
                  <a:schemeClr val="tx1"/>
                </a:solidFill>
                <a:effectLst/>
                <a:latin typeface="+mn-lt"/>
                <a:ea typeface="+mn-ea"/>
                <a:cs typeface="+mn-cs"/>
              </a:rPr>
              <a:t> it. Efficiency and innovation provide the legitimating story; techno-solutionism makes that story look neutral; and compliance by design is how implementers turn it into infrastructure — collapsing the distinctions between an identity document, the management of a population, and the person themselves.</a:t>
            </a:r>
          </a:p>
          <a:p>
            <a:endParaRPr lang="en-NL" sz="1200" kern="1200" dirty="0">
              <a:solidFill>
                <a:schemeClr val="tx1"/>
              </a:solidFill>
              <a:effectLst/>
              <a:latin typeface="+mn-lt"/>
              <a:ea typeface="+mn-ea"/>
              <a:cs typeface="+mn-cs"/>
            </a:endParaRPr>
          </a:p>
          <a:p>
            <a:r>
              <a:rPr lang="en-NL" sz="1200" kern="1200" dirty="0">
                <a:solidFill>
                  <a:schemeClr val="tx1"/>
                </a:solidFill>
                <a:effectLst/>
                <a:latin typeface="+mn-lt"/>
                <a:ea typeface="+mn-ea"/>
                <a:cs typeface="+mn-cs"/>
              </a:rPr>
              <a:t>The deeper stake is depoliticization. When every expansion is justified as more efficient, more innovative, simply necessary, questions of proportionality, rights, and democratic accountability stop looking like political questions at all. This is the move James Ferguson and Tania Li describe as "rendering technical": turning a political choice into a problem for engineers. Interoperability renders surveillance technical.</a:t>
            </a:r>
          </a:p>
        </p:txBody>
      </p:sp>
      <p:sp>
        <p:nvSpPr>
          <p:cNvPr id="4" name="Slide Number Placeholder 3"/>
          <p:cNvSpPr>
            <a:spLocks noGrp="1"/>
          </p:cNvSpPr>
          <p:nvPr>
            <p:ph type="sldNum" sz="quarter" idx="5"/>
          </p:nvPr>
        </p:nvSpPr>
        <p:spPr/>
        <p:txBody>
          <a:bodyPr/>
          <a:lstStyle/>
          <a:p>
            <a:fld id="{5D9B7D30-7C90-0744-8B7C-19E8F6D7AFD0}" type="slidenum">
              <a:rPr lang="en-NL" smtClean="0"/>
              <a:t>9</a:t>
            </a:fld>
            <a:endParaRPr lang="en-NL"/>
          </a:p>
        </p:txBody>
      </p:sp>
    </p:spTree>
    <p:extLst>
      <p:ext uri="{BB962C8B-B14F-4D97-AF65-F5344CB8AC3E}">
        <p14:creationId xmlns:p14="http://schemas.microsoft.com/office/powerpoint/2010/main" val="4152792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b="0" i="0">
                <a:latin typeface="FT88 Expanded" pitchFamily="2" charset="77"/>
                <a:ea typeface="Mondwest" pitchFamily="2" charset="-128"/>
              </a:defRPr>
            </a:lvl1pPr>
          </a:lstStyle>
          <a:p>
            <a:r>
              <a:rPr lang="en-US" dirty="0"/>
              <a:t>MASTER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dirty="0"/>
          </a:p>
        </p:txBody>
      </p:sp>
      <p:pic>
        <p:nvPicPr>
          <p:cNvPr id="14" name="Picture 13" descr="A black background with a black rectangle&#10;&#10;AI-generated content may be incorrect.">
            <a:extLst>
              <a:ext uri="{FF2B5EF4-FFF2-40B4-BE49-F238E27FC236}">
                <a16:creationId xmlns:a16="http://schemas.microsoft.com/office/drawing/2014/main" id="{ECED5865-576A-0E0F-4BB0-1D75B2309583}"/>
              </a:ext>
            </a:extLst>
          </p:cNvPr>
          <p:cNvPicPr>
            <a:picLocks noChangeAspect="1"/>
          </p:cNvPicPr>
          <p:nvPr userDrawn="1"/>
        </p:nvPicPr>
        <p:blipFill>
          <a:blip r:embed="rId2"/>
          <a:stretch>
            <a:fillRect/>
          </a:stretch>
        </p:blipFill>
        <p:spPr>
          <a:xfrm rot="10800000">
            <a:off x="-1922802" y="18257"/>
            <a:ext cx="4641850" cy="6858000"/>
          </a:xfrm>
          <a:prstGeom prst="rect">
            <a:avLst/>
          </a:prstGeom>
        </p:spPr>
      </p:pic>
      <p:pic>
        <p:nvPicPr>
          <p:cNvPr id="16" name="Picture 15" descr="A black square with a black background&#10;&#10;AI-generated content may be incorrect.">
            <a:extLst>
              <a:ext uri="{FF2B5EF4-FFF2-40B4-BE49-F238E27FC236}">
                <a16:creationId xmlns:a16="http://schemas.microsoft.com/office/drawing/2014/main" id="{072C02D1-B1F9-8617-F8E5-A4C6ADFCC281}"/>
              </a:ext>
            </a:extLst>
          </p:cNvPr>
          <p:cNvPicPr>
            <a:picLocks noChangeAspect="1"/>
          </p:cNvPicPr>
          <p:nvPr userDrawn="1"/>
        </p:nvPicPr>
        <p:blipFill>
          <a:blip r:embed="rId3"/>
          <a:stretch>
            <a:fillRect/>
          </a:stretch>
        </p:blipFill>
        <p:spPr>
          <a:xfrm>
            <a:off x="10934147" y="18257"/>
            <a:ext cx="1719461" cy="2208212"/>
          </a:xfrm>
          <a:prstGeom prst="rect">
            <a:avLst/>
          </a:prstGeom>
        </p:spPr>
      </p:pic>
      <p:pic>
        <p:nvPicPr>
          <p:cNvPr id="17" name="Picture 16" descr="A black square with a black background&#10;&#10;AI-generated content may be incorrect.">
            <a:extLst>
              <a:ext uri="{FF2B5EF4-FFF2-40B4-BE49-F238E27FC236}">
                <a16:creationId xmlns:a16="http://schemas.microsoft.com/office/drawing/2014/main" id="{51871544-6D57-96EA-0ADD-B686984102F8}"/>
              </a:ext>
            </a:extLst>
          </p:cNvPr>
          <p:cNvPicPr>
            <a:picLocks noChangeAspect="1"/>
          </p:cNvPicPr>
          <p:nvPr userDrawn="1"/>
        </p:nvPicPr>
        <p:blipFill>
          <a:blip r:embed="rId3"/>
          <a:stretch>
            <a:fillRect/>
          </a:stretch>
        </p:blipFill>
        <p:spPr>
          <a:xfrm>
            <a:off x="10074416" y="844550"/>
            <a:ext cx="1719461" cy="2208212"/>
          </a:xfrm>
          <a:prstGeom prst="rect">
            <a:avLst/>
          </a:prstGeom>
        </p:spPr>
      </p:pic>
    </p:spTree>
    <p:extLst>
      <p:ext uri="{BB962C8B-B14F-4D97-AF65-F5344CB8AC3E}">
        <p14:creationId xmlns:p14="http://schemas.microsoft.com/office/powerpoint/2010/main" val="177246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b="0" i="0">
                <a:solidFill>
                  <a:schemeClr val="accent2"/>
                </a:solidFill>
                <a:latin typeface="FT88 Expanded" pitchFamily="2" charset="77"/>
                <a:ea typeface="Mondwest" pitchFamily="2" charset="-128"/>
              </a:defRPr>
            </a:lvl1pPr>
          </a:lstStyle>
          <a:p>
            <a:r>
              <a:rPr lang="en-US" dirty="0"/>
              <a:t>MASTER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dirty="0"/>
          </a:p>
        </p:txBody>
      </p:sp>
      <p:sp>
        <p:nvSpPr>
          <p:cNvPr id="8" name="Rounded Rectangle 7">
            <a:extLst>
              <a:ext uri="{FF2B5EF4-FFF2-40B4-BE49-F238E27FC236}">
                <a16:creationId xmlns:a16="http://schemas.microsoft.com/office/drawing/2014/main" id="{D9CC547E-EF63-C1EB-0404-E579404A366F}"/>
              </a:ext>
            </a:extLst>
          </p:cNvPr>
          <p:cNvSpPr/>
          <p:nvPr userDrawn="1"/>
        </p:nvSpPr>
        <p:spPr>
          <a:xfrm>
            <a:off x="11118178" y="195401"/>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C4CE887-2852-11A6-F87C-EF40B63CF699}"/>
              </a:ext>
            </a:extLst>
          </p:cNvPr>
          <p:cNvSpPr/>
          <p:nvPr userDrawn="1"/>
        </p:nvSpPr>
        <p:spPr>
          <a:xfrm>
            <a:off x="10250556" y="1037294"/>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8F1A3B-CAA2-AD80-AC41-FB9D13F2EF39}"/>
              </a:ext>
            </a:extLst>
          </p:cNvPr>
          <p:cNvSpPr/>
          <p:nvPr userDrawn="1"/>
        </p:nvSpPr>
        <p:spPr>
          <a:xfrm>
            <a:off x="192156" y="4422913"/>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30079A6-A50E-F9E9-9B21-9D97FB911E14}"/>
              </a:ext>
            </a:extLst>
          </p:cNvPr>
          <p:cNvSpPr/>
          <p:nvPr userDrawn="1"/>
        </p:nvSpPr>
        <p:spPr>
          <a:xfrm>
            <a:off x="1027043" y="5264806"/>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2D50853-21BF-443B-9554-FCE5ADB5967F}"/>
              </a:ext>
            </a:extLst>
          </p:cNvPr>
          <p:cNvSpPr/>
          <p:nvPr userDrawn="1"/>
        </p:nvSpPr>
        <p:spPr>
          <a:xfrm>
            <a:off x="1027043" y="3595032"/>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een text on a black background&#10;&#10;AI-generated content may be incorrect.">
            <a:extLst>
              <a:ext uri="{FF2B5EF4-FFF2-40B4-BE49-F238E27FC236}">
                <a16:creationId xmlns:a16="http://schemas.microsoft.com/office/drawing/2014/main" id="{53AB84D3-B983-C47C-972A-CC641139AD25}"/>
              </a:ext>
            </a:extLst>
          </p:cNvPr>
          <p:cNvPicPr>
            <a:picLocks noChangeAspect="1"/>
          </p:cNvPicPr>
          <p:nvPr userDrawn="1"/>
        </p:nvPicPr>
        <p:blipFill>
          <a:blip r:embed="rId2"/>
          <a:stretch>
            <a:fillRect/>
          </a:stretch>
        </p:blipFill>
        <p:spPr>
          <a:xfrm>
            <a:off x="8882375" y="5896937"/>
            <a:ext cx="2282582" cy="1283953"/>
          </a:xfrm>
          <a:prstGeom prst="rect">
            <a:avLst/>
          </a:prstGeom>
        </p:spPr>
      </p:pic>
    </p:spTree>
    <p:extLst>
      <p:ext uri="{BB962C8B-B14F-4D97-AF65-F5344CB8AC3E}">
        <p14:creationId xmlns:p14="http://schemas.microsoft.com/office/powerpoint/2010/main" val="35581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dirty="0"/>
          </a:p>
        </p:txBody>
      </p:sp>
      <p:sp>
        <p:nvSpPr>
          <p:cNvPr id="8" name="Rounded Rectangle 7">
            <a:extLst>
              <a:ext uri="{FF2B5EF4-FFF2-40B4-BE49-F238E27FC236}">
                <a16:creationId xmlns:a16="http://schemas.microsoft.com/office/drawing/2014/main" id="{D9CC547E-EF63-C1EB-0404-E579404A366F}"/>
              </a:ext>
            </a:extLst>
          </p:cNvPr>
          <p:cNvSpPr/>
          <p:nvPr userDrawn="1"/>
        </p:nvSpPr>
        <p:spPr>
          <a:xfrm>
            <a:off x="11118178" y="195401"/>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C4CE887-2852-11A6-F87C-EF40B63CF699}"/>
              </a:ext>
            </a:extLst>
          </p:cNvPr>
          <p:cNvSpPr/>
          <p:nvPr userDrawn="1"/>
        </p:nvSpPr>
        <p:spPr>
          <a:xfrm>
            <a:off x="10250556" y="1037294"/>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een text on a black background&#10;&#10;AI-generated content may be incorrect.">
            <a:extLst>
              <a:ext uri="{FF2B5EF4-FFF2-40B4-BE49-F238E27FC236}">
                <a16:creationId xmlns:a16="http://schemas.microsoft.com/office/drawing/2014/main" id="{53AB84D3-B983-C47C-972A-CC641139AD25}"/>
              </a:ext>
            </a:extLst>
          </p:cNvPr>
          <p:cNvPicPr>
            <a:picLocks noChangeAspect="1"/>
          </p:cNvPicPr>
          <p:nvPr userDrawn="1"/>
        </p:nvPicPr>
        <p:blipFill>
          <a:blip r:embed="rId2"/>
          <a:stretch>
            <a:fillRect/>
          </a:stretch>
        </p:blipFill>
        <p:spPr>
          <a:xfrm>
            <a:off x="8882375" y="5896937"/>
            <a:ext cx="2282582" cy="1283953"/>
          </a:xfrm>
          <a:prstGeom prst="rect">
            <a:avLst/>
          </a:prstGeom>
        </p:spPr>
      </p:pic>
      <p:sp>
        <p:nvSpPr>
          <p:cNvPr id="7" name="Title 1">
            <a:extLst>
              <a:ext uri="{FF2B5EF4-FFF2-40B4-BE49-F238E27FC236}">
                <a16:creationId xmlns:a16="http://schemas.microsoft.com/office/drawing/2014/main" id="{F48E3B25-7D87-FA25-AFFE-273DB3AF6A67}"/>
              </a:ext>
            </a:extLst>
          </p:cNvPr>
          <p:cNvSpPr>
            <a:spLocks noGrp="1"/>
          </p:cNvSpPr>
          <p:nvPr>
            <p:ph type="title" hasCustomPrompt="1"/>
          </p:nvPr>
        </p:nvSpPr>
        <p:spPr>
          <a:xfrm>
            <a:off x="838200" y="365126"/>
            <a:ext cx="9259957" cy="1325563"/>
          </a:xfrm>
        </p:spPr>
        <p:txBody>
          <a:bodyPr/>
          <a:lstStyle/>
          <a:p>
            <a:r>
              <a:rPr lang="en-US" dirty="0"/>
              <a:t>Master Title</a:t>
            </a:r>
          </a:p>
        </p:txBody>
      </p:sp>
      <p:sp>
        <p:nvSpPr>
          <p:cNvPr id="13" name="Content Placeholder 2">
            <a:extLst>
              <a:ext uri="{FF2B5EF4-FFF2-40B4-BE49-F238E27FC236}">
                <a16:creationId xmlns:a16="http://schemas.microsoft.com/office/drawing/2014/main" id="{B3EBC985-E385-0D9B-34FC-A3BCF6D26832}"/>
              </a:ext>
            </a:extLst>
          </p:cNvPr>
          <p:cNvSpPr>
            <a:spLocks noGrp="1"/>
          </p:cNvSpPr>
          <p:nvPr>
            <p:ph idx="1"/>
          </p:nvPr>
        </p:nvSpPr>
        <p:spPr>
          <a:xfrm>
            <a:off x="838200" y="1825625"/>
            <a:ext cx="1064149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0942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dirty="0"/>
          </a:p>
        </p:txBody>
      </p:sp>
      <p:pic>
        <p:nvPicPr>
          <p:cNvPr id="15" name="Picture 14" descr="A green text on a black background&#10;&#10;AI-generated content may be incorrect.">
            <a:extLst>
              <a:ext uri="{FF2B5EF4-FFF2-40B4-BE49-F238E27FC236}">
                <a16:creationId xmlns:a16="http://schemas.microsoft.com/office/drawing/2014/main" id="{53AB84D3-B983-C47C-972A-CC641139AD25}"/>
              </a:ext>
            </a:extLst>
          </p:cNvPr>
          <p:cNvPicPr>
            <a:picLocks noChangeAspect="1"/>
          </p:cNvPicPr>
          <p:nvPr userDrawn="1"/>
        </p:nvPicPr>
        <p:blipFill>
          <a:blip r:embed="rId2"/>
          <a:stretch>
            <a:fillRect/>
          </a:stretch>
        </p:blipFill>
        <p:spPr>
          <a:xfrm>
            <a:off x="8882375" y="5896937"/>
            <a:ext cx="2282582" cy="1283953"/>
          </a:xfrm>
          <a:prstGeom prst="rect">
            <a:avLst/>
          </a:prstGeom>
        </p:spPr>
      </p:pic>
      <p:sp>
        <p:nvSpPr>
          <p:cNvPr id="7" name="Title 1">
            <a:extLst>
              <a:ext uri="{FF2B5EF4-FFF2-40B4-BE49-F238E27FC236}">
                <a16:creationId xmlns:a16="http://schemas.microsoft.com/office/drawing/2014/main" id="{F48E3B25-7D87-FA25-AFFE-273DB3AF6A67}"/>
              </a:ext>
            </a:extLst>
          </p:cNvPr>
          <p:cNvSpPr>
            <a:spLocks noGrp="1"/>
          </p:cNvSpPr>
          <p:nvPr>
            <p:ph type="title" hasCustomPrompt="1"/>
          </p:nvPr>
        </p:nvSpPr>
        <p:spPr>
          <a:xfrm>
            <a:off x="838200" y="365126"/>
            <a:ext cx="10641496" cy="1325563"/>
          </a:xfrm>
        </p:spPr>
        <p:txBody>
          <a:bodyPr/>
          <a:lstStyle/>
          <a:p>
            <a:r>
              <a:rPr lang="en-US" dirty="0"/>
              <a:t>Master Title</a:t>
            </a:r>
          </a:p>
        </p:txBody>
      </p:sp>
      <p:sp>
        <p:nvSpPr>
          <p:cNvPr id="13" name="Content Placeholder 2">
            <a:extLst>
              <a:ext uri="{FF2B5EF4-FFF2-40B4-BE49-F238E27FC236}">
                <a16:creationId xmlns:a16="http://schemas.microsoft.com/office/drawing/2014/main" id="{B3EBC985-E385-0D9B-34FC-A3BCF6D26832}"/>
              </a:ext>
            </a:extLst>
          </p:cNvPr>
          <p:cNvSpPr>
            <a:spLocks noGrp="1"/>
          </p:cNvSpPr>
          <p:nvPr>
            <p:ph idx="1"/>
          </p:nvPr>
        </p:nvSpPr>
        <p:spPr>
          <a:xfrm>
            <a:off x="838200" y="1825625"/>
            <a:ext cx="1064149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512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375310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Pr>
        <a:gradFill>
          <a:gsLst>
            <a:gs pos="0">
              <a:schemeClr val="bg1"/>
            </a:gs>
            <a:gs pos="74000">
              <a:schemeClr val="accent2"/>
            </a:gs>
            <a:gs pos="84000">
              <a:schemeClr val="accent2"/>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2"/>
          </a:xfrm>
        </p:spPr>
        <p:txBody>
          <a:bodyPr/>
          <a:lstStyle/>
          <a:p>
            <a:r>
              <a:rPr lang="en-US" dirty="0"/>
              <a:t>Master Title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2B3E95-D0C8-F84D-844B-A555D176079D}" type="datetimeFigureOut">
              <a:rPr lang="en-US" smtClean="0"/>
              <a:t>6/8/26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408021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2B3E95-D0C8-F84D-844B-A555D176079D}"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198357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A green and black background&#10;&#10;AI-generated content may be incorrect.">
            <a:extLst>
              <a:ext uri="{FF2B5EF4-FFF2-40B4-BE49-F238E27FC236}">
                <a16:creationId xmlns:a16="http://schemas.microsoft.com/office/drawing/2014/main" id="{1656EEEF-6DDB-2E68-259F-21B76D7C8768}"/>
              </a:ext>
            </a:extLst>
          </p:cNvPr>
          <p:cNvPicPr>
            <a:picLocks noChangeAspect="1"/>
          </p:cNvPicPr>
          <p:nvPr userDrawn="1"/>
        </p:nvPicPr>
        <p:blipFill>
          <a:blip r:embed="rId2"/>
          <a:stretch>
            <a:fillRect/>
          </a:stretch>
        </p:blipFill>
        <p:spPr>
          <a:xfrm>
            <a:off x="0" y="-2"/>
            <a:ext cx="11949291" cy="6721476"/>
          </a:xfrm>
          <a:prstGeom prst="rect">
            <a:avLst/>
          </a:prstGeom>
        </p:spPr>
      </p:pic>
      <p:sp>
        <p:nvSpPr>
          <p:cNvPr id="2" name="Title 1"/>
          <p:cNvSpPr>
            <a:spLocks noGrp="1"/>
          </p:cNvSpPr>
          <p:nvPr>
            <p:ph type="title" hasCustomPrompt="1"/>
          </p:nvPr>
        </p:nvSpPr>
        <p:spPr>
          <a:xfrm>
            <a:off x="3581399" y="0"/>
            <a:ext cx="7766051" cy="3574473"/>
          </a:xfrm>
        </p:spPr>
        <p:txBody>
          <a:bodyPr anchor="b"/>
          <a:lstStyle>
            <a:lvl1pPr algn="r">
              <a:defRPr sz="6000">
                <a:solidFill>
                  <a:schemeClr val="accent2"/>
                </a:solidFill>
              </a:defRPr>
            </a:lvl1pPr>
          </a:lstStyle>
          <a:p>
            <a:r>
              <a:rPr lang="en-US" dirty="0"/>
              <a:t>MASTER</a:t>
            </a:r>
            <a:br>
              <a:rPr lang="en-US" dirty="0"/>
            </a:br>
            <a:r>
              <a:rPr lang="en-US" dirty="0"/>
              <a:t>TITLE</a:t>
            </a:r>
            <a:br>
              <a:rPr lang="en-US" dirty="0"/>
            </a:br>
            <a:r>
              <a:rPr lang="en-US" dirty="0"/>
              <a:t>OF THE SLIDE</a:t>
            </a:r>
          </a:p>
        </p:txBody>
      </p:sp>
      <p:sp>
        <p:nvSpPr>
          <p:cNvPr id="3" name="Text Placeholder 2"/>
          <p:cNvSpPr>
            <a:spLocks noGrp="1"/>
          </p:cNvSpPr>
          <p:nvPr>
            <p:ph type="body" idx="1" hasCustomPrompt="1"/>
          </p:nvPr>
        </p:nvSpPr>
        <p:spPr>
          <a:xfrm>
            <a:off x="1047404" y="3707476"/>
            <a:ext cx="10300046" cy="2382176"/>
          </a:xfrm>
        </p:spPr>
        <p:txBody>
          <a:bodyPr/>
          <a:lstStyle>
            <a:lvl1pPr marL="0" indent="0">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nec,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nec,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 </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a:p>
        </p:txBody>
      </p:sp>
      <p:pic>
        <p:nvPicPr>
          <p:cNvPr id="10" name="Picture 9" descr="A green text on a black background&#10;&#10;AI-generated content may be incorrect.">
            <a:extLst>
              <a:ext uri="{FF2B5EF4-FFF2-40B4-BE49-F238E27FC236}">
                <a16:creationId xmlns:a16="http://schemas.microsoft.com/office/drawing/2014/main" id="{E8011619-4B71-93D5-9586-2B269D487199}"/>
              </a:ext>
            </a:extLst>
          </p:cNvPr>
          <p:cNvPicPr>
            <a:picLocks noChangeAspect="1"/>
          </p:cNvPicPr>
          <p:nvPr userDrawn="1"/>
        </p:nvPicPr>
        <p:blipFill>
          <a:blip r:embed="rId3"/>
          <a:stretch>
            <a:fillRect/>
          </a:stretch>
        </p:blipFill>
        <p:spPr>
          <a:xfrm>
            <a:off x="8761338" y="5852179"/>
            <a:ext cx="2441724" cy="1373470"/>
          </a:xfrm>
          <a:prstGeom prst="rect">
            <a:avLst/>
          </a:prstGeom>
        </p:spPr>
      </p:pic>
    </p:spTree>
    <p:extLst>
      <p:ext uri="{BB962C8B-B14F-4D97-AF65-F5344CB8AC3E}">
        <p14:creationId xmlns:p14="http://schemas.microsoft.com/office/powerpoint/2010/main" val="115287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2B3E95-D0C8-F84D-844B-A555D176079D}" type="datetimeFigureOut">
              <a:rPr lang="en-US" smtClean="0"/>
              <a:t>6/8/26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E2802-D90E-F745-A8D5-8EE3D5012C85}" type="slidenum">
              <a:rPr lang="en-US" smtClean="0"/>
              <a:t>‹#›</a:t>
            </a:fld>
            <a:endParaRPr lang="en-US"/>
          </a:p>
        </p:txBody>
      </p:sp>
      <p:pic>
        <p:nvPicPr>
          <p:cNvPr id="6" name="Picture 5" descr="A room with a row of windows&#10;&#10;AI-generated content may be incorrect.">
            <a:extLst>
              <a:ext uri="{FF2B5EF4-FFF2-40B4-BE49-F238E27FC236}">
                <a16:creationId xmlns:a16="http://schemas.microsoft.com/office/drawing/2014/main" id="{20424D6D-0E65-9B5D-AD2D-4EC1712C8837}"/>
              </a:ext>
            </a:extLst>
          </p:cNvPr>
          <p:cNvPicPr>
            <a:picLocks noChangeAspect="1"/>
          </p:cNvPicPr>
          <p:nvPr userDrawn="1"/>
        </p:nvPicPr>
        <p:blipFill>
          <a:blip r:embed="rId2"/>
          <a:stretch>
            <a:fillRect/>
          </a:stretch>
        </p:blipFill>
        <p:spPr>
          <a:xfrm>
            <a:off x="0" y="2686050"/>
            <a:ext cx="12192000" cy="4171950"/>
          </a:xfrm>
          <a:prstGeom prst="rect">
            <a:avLst/>
          </a:prstGeom>
        </p:spPr>
      </p:pic>
    </p:spTree>
    <p:extLst>
      <p:ext uri="{BB962C8B-B14F-4D97-AF65-F5344CB8AC3E}">
        <p14:creationId xmlns:p14="http://schemas.microsoft.com/office/powerpoint/2010/main" val="106386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B3E95-D0C8-F84D-844B-A555D176079D}" type="datetimeFigureOut">
              <a:rPr lang="en-US" smtClean="0"/>
              <a:t>6/8/26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35190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b="0" i="0">
                <a:solidFill>
                  <a:schemeClr val="bg2"/>
                </a:solidFill>
                <a:latin typeface="FT88 Expanded" pitchFamily="2" charset="77"/>
                <a:ea typeface="Mondwest" pitchFamily="2" charset="-128"/>
              </a:defRPr>
            </a:lvl1pPr>
          </a:lstStyle>
          <a:p>
            <a:r>
              <a:rPr lang="en-US" dirty="0"/>
              <a:t>MASTER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dirty="0"/>
          </a:p>
        </p:txBody>
      </p:sp>
      <p:sp>
        <p:nvSpPr>
          <p:cNvPr id="8" name="Rounded Rectangle 7">
            <a:extLst>
              <a:ext uri="{FF2B5EF4-FFF2-40B4-BE49-F238E27FC236}">
                <a16:creationId xmlns:a16="http://schemas.microsoft.com/office/drawing/2014/main" id="{D9CC547E-EF63-C1EB-0404-E579404A366F}"/>
              </a:ext>
            </a:extLst>
          </p:cNvPr>
          <p:cNvSpPr/>
          <p:nvPr userDrawn="1"/>
        </p:nvSpPr>
        <p:spPr>
          <a:xfrm>
            <a:off x="11118178" y="195401"/>
            <a:ext cx="834887" cy="83488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C4CE887-2852-11A6-F87C-EF40B63CF699}"/>
              </a:ext>
            </a:extLst>
          </p:cNvPr>
          <p:cNvSpPr/>
          <p:nvPr userDrawn="1"/>
        </p:nvSpPr>
        <p:spPr>
          <a:xfrm>
            <a:off x="10250556" y="1037294"/>
            <a:ext cx="834887" cy="83488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8F1A3B-CAA2-AD80-AC41-FB9D13F2EF39}"/>
              </a:ext>
            </a:extLst>
          </p:cNvPr>
          <p:cNvSpPr/>
          <p:nvPr userDrawn="1"/>
        </p:nvSpPr>
        <p:spPr>
          <a:xfrm>
            <a:off x="192156" y="4422913"/>
            <a:ext cx="834887" cy="834887"/>
          </a:xfrm>
          <a:prstGeom prst="roundRect">
            <a:avLst/>
          </a:prstGeom>
          <a:solidFill>
            <a:srgbClr val="F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30079A6-A50E-F9E9-9B21-9D97FB911E14}"/>
              </a:ext>
            </a:extLst>
          </p:cNvPr>
          <p:cNvSpPr/>
          <p:nvPr userDrawn="1"/>
        </p:nvSpPr>
        <p:spPr>
          <a:xfrm>
            <a:off x="1027043" y="5264806"/>
            <a:ext cx="834887" cy="83488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2D50853-21BF-443B-9554-FCE5ADB5967F}"/>
              </a:ext>
            </a:extLst>
          </p:cNvPr>
          <p:cNvSpPr/>
          <p:nvPr userDrawn="1"/>
        </p:nvSpPr>
        <p:spPr>
          <a:xfrm>
            <a:off x="1027043" y="3595032"/>
            <a:ext cx="834887" cy="83488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white text&#10;&#10;AI-generated content may be incorrect.">
            <a:extLst>
              <a:ext uri="{FF2B5EF4-FFF2-40B4-BE49-F238E27FC236}">
                <a16:creationId xmlns:a16="http://schemas.microsoft.com/office/drawing/2014/main" id="{2194D3F9-0E95-2FD7-DD4A-272C49E5EBD9}"/>
              </a:ext>
            </a:extLst>
          </p:cNvPr>
          <p:cNvPicPr>
            <a:picLocks noChangeAspect="1"/>
          </p:cNvPicPr>
          <p:nvPr userDrawn="1"/>
        </p:nvPicPr>
        <p:blipFill>
          <a:blip r:embed="rId2"/>
          <a:stretch>
            <a:fillRect/>
          </a:stretch>
        </p:blipFill>
        <p:spPr>
          <a:xfrm>
            <a:off x="8926086" y="5943600"/>
            <a:ext cx="2119254" cy="1192080"/>
          </a:xfrm>
          <a:prstGeom prst="rect">
            <a:avLst/>
          </a:prstGeom>
        </p:spPr>
      </p:pic>
    </p:spTree>
    <p:extLst>
      <p:ext uri="{BB962C8B-B14F-4D97-AF65-F5344CB8AC3E}">
        <p14:creationId xmlns:p14="http://schemas.microsoft.com/office/powerpoint/2010/main" val="20160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E1300"/>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8672F67-C7B3-80AB-18B5-DF64746C7D53}"/>
              </a:ext>
            </a:extLst>
          </p:cNvPr>
          <p:cNvSpPr/>
          <p:nvPr userDrawn="1"/>
        </p:nvSpPr>
        <p:spPr>
          <a:xfrm>
            <a:off x="10233850" y="936697"/>
            <a:ext cx="834887" cy="834887"/>
          </a:xfrm>
          <a:prstGeom prst="roundRect">
            <a:avLst/>
          </a:prstGeom>
          <a:solidFill>
            <a:srgbClr val="FC610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622EC9-26F4-2552-0790-59D6312D6BF9}"/>
              </a:ext>
            </a:extLst>
          </p:cNvPr>
          <p:cNvSpPr/>
          <p:nvPr userDrawn="1"/>
        </p:nvSpPr>
        <p:spPr>
          <a:xfrm>
            <a:off x="11118424" y="136523"/>
            <a:ext cx="834887" cy="834887"/>
          </a:xfrm>
          <a:prstGeom prst="roundRect">
            <a:avLst/>
          </a:prstGeom>
          <a:solidFill>
            <a:srgbClr val="FC6108"/>
          </a:solidFill>
          <a:ln>
            <a:solidFill>
              <a:srgbClr val="FC61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orange squares&#10;&#10;AI-generated content may be incorrect.">
            <a:extLst>
              <a:ext uri="{FF2B5EF4-FFF2-40B4-BE49-F238E27FC236}">
                <a16:creationId xmlns:a16="http://schemas.microsoft.com/office/drawing/2014/main" id="{BFDEE121-7D64-1638-E01B-FCF8221FD5E1}"/>
              </a:ext>
            </a:extLst>
          </p:cNvPr>
          <p:cNvPicPr>
            <a:picLocks noChangeAspect="1"/>
          </p:cNvPicPr>
          <p:nvPr userDrawn="1"/>
        </p:nvPicPr>
        <p:blipFill>
          <a:blip r:embed="rId2"/>
          <a:srcRect r="69612" b="47026"/>
          <a:stretch>
            <a:fillRect/>
          </a:stretch>
        </p:blipFill>
        <p:spPr>
          <a:xfrm rot="10800000">
            <a:off x="-950844" y="3297380"/>
            <a:ext cx="3631096" cy="3560619"/>
          </a:xfrm>
          <a:prstGeom prst="rect">
            <a:avLst/>
          </a:prstGeom>
        </p:spPr>
      </p:pic>
      <p:pic>
        <p:nvPicPr>
          <p:cNvPr id="6" name="Picture 5">
            <a:extLst>
              <a:ext uri="{FF2B5EF4-FFF2-40B4-BE49-F238E27FC236}">
                <a16:creationId xmlns:a16="http://schemas.microsoft.com/office/drawing/2014/main" id="{067CF9A2-C0D4-A2C0-741C-7B62FAD7E542}"/>
              </a:ext>
            </a:extLst>
          </p:cNvPr>
          <p:cNvPicPr>
            <a:picLocks noChangeAspect="1"/>
          </p:cNvPicPr>
          <p:nvPr userDrawn="1"/>
        </p:nvPicPr>
        <p:blipFill>
          <a:blip r:embed="rId3"/>
          <a:stretch>
            <a:fillRect/>
          </a:stretch>
        </p:blipFill>
        <p:spPr>
          <a:xfrm>
            <a:off x="8840160" y="5963247"/>
            <a:ext cx="2284079" cy="1284794"/>
          </a:xfrm>
          <a:prstGeom prst="rect">
            <a:avLst/>
          </a:prstGeom>
        </p:spPr>
      </p:pic>
      <p:sp>
        <p:nvSpPr>
          <p:cNvPr id="7" name="Title 1">
            <a:extLst>
              <a:ext uri="{FF2B5EF4-FFF2-40B4-BE49-F238E27FC236}">
                <a16:creationId xmlns:a16="http://schemas.microsoft.com/office/drawing/2014/main" id="{550DF28A-CD51-FF9F-B58E-005CD3E2071F}"/>
              </a:ext>
            </a:extLst>
          </p:cNvPr>
          <p:cNvSpPr>
            <a:spLocks noGrp="1"/>
          </p:cNvSpPr>
          <p:nvPr>
            <p:ph type="title"/>
          </p:nvPr>
        </p:nvSpPr>
        <p:spPr>
          <a:xfrm>
            <a:off x="838200" y="365126"/>
            <a:ext cx="9060543" cy="1325563"/>
          </a:xfrm>
        </p:spPr>
        <p:txBody>
          <a:bodyPr/>
          <a:lstStyle>
            <a:lvl1pPr>
              <a:defRPr sz="3200">
                <a:solidFill>
                  <a:srgbClr val="FC6108"/>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A2694C0-C001-D851-0D55-D7326747C41A}"/>
              </a:ext>
            </a:extLst>
          </p:cNvPr>
          <p:cNvSpPr>
            <a:spLocks noGrp="1"/>
          </p:cNvSpPr>
          <p:nvPr>
            <p:ph idx="1"/>
          </p:nvPr>
        </p:nvSpPr>
        <p:spPr>
          <a:xfrm>
            <a:off x="2946399" y="1985282"/>
            <a:ext cx="8882744" cy="4351338"/>
          </a:xfrm>
        </p:spPr>
        <p:txBody>
          <a:bodyPr/>
          <a:lstStyle>
            <a:lvl1pPr>
              <a:defRPr>
                <a:solidFill>
                  <a:srgbClr val="FC6108"/>
                </a:solidFill>
              </a:defRPr>
            </a:lvl1pPr>
            <a:lvl2pPr>
              <a:defRPr>
                <a:solidFill>
                  <a:srgbClr val="FC6108"/>
                </a:solidFill>
              </a:defRPr>
            </a:lvl2pPr>
            <a:lvl3pPr>
              <a:defRPr>
                <a:solidFill>
                  <a:srgbClr val="FC6108"/>
                </a:solidFill>
              </a:defRPr>
            </a:lvl3pPr>
            <a:lvl4pPr>
              <a:defRPr>
                <a:solidFill>
                  <a:srgbClr val="FC6108"/>
                </a:solidFill>
              </a:defRPr>
            </a:lvl4pPr>
            <a:lvl5pPr>
              <a:defRPr>
                <a:solidFill>
                  <a:srgbClr val="FC610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86069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2B3E95-D0C8-F84D-844B-A555D176079D}"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71792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3"/>
        </a:solidFill>
        <a:effectLst/>
      </p:bgPr>
    </p:bg>
    <p:spTree>
      <p:nvGrpSpPr>
        <p:cNvPr id="1" name=""/>
        <p:cNvGrpSpPr/>
        <p:nvPr/>
      </p:nvGrpSpPr>
      <p:grpSpPr>
        <a:xfrm>
          <a:off x="0" y="0"/>
          <a:ext cx="0" cy="0"/>
          <a:chOff x="0" y="0"/>
          <a:chExt cx="0" cy="0"/>
        </a:xfrm>
      </p:grpSpPr>
      <p:pic>
        <p:nvPicPr>
          <p:cNvPr id="11" name="Picture 10" descr="A black and white background&#10;&#10;AI-generated content may be incorrect.">
            <a:extLst>
              <a:ext uri="{FF2B5EF4-FFF2-40B4-BE49-F238E27FC236}">
                <a16:creationId xmlns:a16="http://schemas.microsoft.com/office/drawing/2014/main" id="{7D337D6C-52CC-0A11-ADDF-7D6C15E849DB}"/>
              </a:ext>
            </a:extLst>
          </p:cNvPr>
          <p:cNvPicPr>
            <a:picLocks noChangeAspect="1"/>
          </p:cNvPicPr>
          <p:nvPr userDrawn="1"/>
        </p:nvPicPr>
        <p:blipFill>
          <a:blip r:embed="rId2"/>
          <a:stretch>
            <a:fillRect/>
          </a:stretch>
        </p:blipFill>
        <p:spPr>
          <a:xfrm>
            <a:off x="-1" y="0"/>
            <a:ext cx="11949291" cy="6721476"/>
          </a:xfrm>
          <a:prstGeom prst="rect">
            <a:avLst/>
          </a:prstGeom>
        </p:spPr>
      </p:pic>
      <p:sp>
        <p:nvSpPr>
          <p:cNvPr id="2" name="Title 1"/>
          <p:cNvSpPr>
            <a:spLocks noGrp="1"/>
          </p:cNvSpPr>
          <p:nvPr>
            <p:ph type="title" hasCustomPrompt="1"/>
          </p:nvPr>
        </p:nvSpPr>
        <p:spPr>
          <a:xfrm>
            <a:off x="3581399" y="0"/>
            <a:ext cx="7766051" cy="3574473"/>
          </a:xfrm>
        </p:spPr>
        <p:txBody>
          <a:bodyPr anchor="b"/>
          <a:lstStyle>
            <a:lvl1pPr algn="r">
              <a:defRPr sz="6000">
                <a:solidFill>
                  <a:schemeClr val="accent4"/>
                </a:solidFill>
              </a:defRPr>
            </a:lvl1pPr>
          </a:lstStyle>
          <a:p>
            <a:r>
              <a:rPr lang="en-US" dirty="0"/>
              <a:t>MASTER</a:t>
            </a:r>
            <a:br>
              <a:rPr lang="en-US" dirty="0"/>
            </a:br>
            <a:r>
              <a:rPr lang="en-US" dirty="0"/>
              <a:t>TITLE</a:t>
            </a:r>
            <a:br>
              <a:rPr lang="en-US" dirty="0"/>
            </a:br>
            <a:r>
              <a:rPr lang="en-US" dirty="0"/>
              <a:t>OF THE SLIDE</a:t>
            </a:r>
          </a:p>
        </p:txBody>
      </p:sp>
      <p:sp>
        <p:nvSpPr>
          <p:cNvPr id="3" name="Text Placeholder 2"/>
          <p:cNvSpPr>
            <a:spLocks noGrp="1"/>
          </p:cNvSpPr>
          <p:nvPr>
            <p:ph type="body" idx="1" hasCustomPrompt="1"/>
          </p:nvPr>
        </p:nvSpPr>
        <p:spPr>
          <a:xfrm>
            <a:off x="1047404" y="3707476"/>
            <a:ext cx="10300046" cy="2382176"/>
          </a:xfr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nec,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nec,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 </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a:p>
        </p:txBody>
      </p:sp>
      <p:pic>
        <p:nvPicPr>
          <p:cNvPr id="7" name="Picture 6" descr="A black background with white text&#10;&#10;AI-generated content may be incorrect.">
            <a:extLst>
              <a:ext uri="{FF2B5EF4-FFF2-40B4-BE49-F238E27FC236}">
                <a16:creationId xmlns:a16="http://schemas.microsoft.com/office/drawing/2014/main" id="{49CAF0D0-6C64-72ED-FC61-0FC503BA3C62}"/>
              </a:ext>
            </a:extLst>
          </p:cNvPr>
          <p:cNvPicPr>
            <a:picLocks noChangeAspect="1"/>
          </p:cNvPicPr>
          <p:nvPr userDrawn="1"/>
        </p:nvPicPr>
        <p:blipFill>
          <a:blip r:embed="rId3"/>
          <a:stretch>
            <a:fillRect/>
          </a:stretch>
        </p:blipFill>
        <p:spPr>
          <a:xfrm>
            <a:off x="8926086" y="5943600"/>
            <a:ext cx="2119254" cy="1192080"/>
          </a:xfrm>
          <a:prstGeom prst="rect">
            <a:avLst/>
          </a:prstGeom>
        </p:spPr>
      </p:pic>
    </p:spTree>
    <p:extLst>
      <p:ext uri="{BB962C8B-B14F-4D97-AF65-F5344CB8AC3E}">
        <p14:creationId xmlns:p14="http://schemas.microsoft.com/office/powerpoint/2010/main" val="373326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878" y="623544"/>
            <a:ext cx="10515600" cy="1325563"/>
          </a:xfrm>
        </p:spPr>
        <p:txBody>
          <a:bodyPr/>
          <a:lstStyle>
            <a:lvl1pPr>
              <a:defRPr>
                <a:solidFill>
                  <a:schemeClr val="accent4"/>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2B3E95-D0C8-F84D-844B-A555D176079D}" type="datetimeFigureOut">
              <a:rPr lang="en-US" smtClean="0"/>
              <a:t>6/8/26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E2802-D90E-F745-A8D5-8EE3D5012C85}" type="slidenum">
              <a:rPr lang="en-US" smtClean="0"/>
              <a:t>‹#›</a:t>
            </a:fld>
            <a:endParaRPr lang="en-US"/>
          </a:p>
        </p:txBody>
      </p:sp>
      <p:pic>
        <p:nvPicPr>
          <p:cNvPr id="6" name="Picture 5" descr="A room with a row of windows&#10;&#10;AI-generated content may be incorrect.">
            <a:extLst>
              <a:ext uri="{FF2B5EF4-FFF2-40B4-BE49-F238E27FC236}">
                <a16:creationId xmlns:a16="http://schemas.microsoft.com/office/drawing/2014/main" id="{20424D6D-0E65-9B5D-AD2D-4EC1712C8837}"/>
              </a:ext>
            </a:extLst>
          </p:cNvPr>
          <p:cNvPicPr>
            <a:picLocks noChangeAspect="1"/>
          </p:cNvPicPr>
          <p:nvPr userDrawn="1"/>
        </p:nvPicPr>
        <p:blipFill>
          <a:blip r:embed="rId2"/>
          <a:stretch>
            <a:fillRect/>
          </a:stretch>
        </p:blipFill>
        <p:spPr>
          <a:xfrm>
            <a:off x="0" y="2686050"/>
            <a:ext cx="12192000" cy="4171950"/>
          </a:xfrm>
          <a:prstGeom prst="rect">
            <a:avLst/>
          </a:prstGeom>
        </p:spPr>
      </p:pic>
    </p:spTree>
    <p:extLst>
      <p:ext uri="{BB962C8B-B14F-4D97-AF65-F5344CB8AC3E}">
        <p14:creationId xmlns:p14="http://schemas.microsoft.com/office/powerpoint/2010/main" val="15963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_Comparison">
    <p:bg>
      <p:bgPr>
        <a:gradFill>
          <a:gsLst>
            <a:gs pos="0">
              <a:schemeClr val="bg1"/>
            </a:gs>
            <a:gs pos="74000">
              <a:schemeClr val="accent3"/>
            </a:gs>
            <a:gs pos="84000">
              <a:schemeClr val="accent3"/>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2"/>
          </a:xfrm>
        </p:spPr>
        <p:txBody>
          <a:bodyPr/>
          <a:lstStyle/>
          <a:p>
            <a:r>
              <a:rPr lang="en-US" dirty="0"/>
              <a:t>Master Title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2B3E95-D0C8-F84D-844B-A555D176079D}" type="datetimeFigureOut">
              <a:rPr lang="en-US" smtClean="0"/>
              <a:t>6/8/26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1730922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2587544"/>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3687580"/>
            <a:ext cx="3932237" cy="21814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2B3E95-D0C8-F84D-844B-A555D176079D}"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8143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E1300"/>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8672F67-C7B3-80AB-18B5-DF64746C7D53}"/>
              </a:ext>
            </a:extLst>
          </p:cNvPr>
          <p:cNvSpPr/>
          <p:nvPr userDrawn="1"/>
        </p:nvSpPr>
        <p:spPr>
          <a:xfrm>
            <a:off x="10233850" y="936697"/>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and black background&#10;&#10;AI-generated content may be incorrect.">
            <a:extLst>
              <a:ext uri="{FF2B5EF4-FFF2-40B4-BE49-F238E27FC236}">
                <a16:creationId xmlns:a16="http://schemas.microsoft.com/office/drawing/2014/main" id="{DD39B94F-AA87-D75D-95AF-A5520252FD75}"/>
              </a:ext>
            </a:extLst>
          </p:cNvPr>
          <p:cNvPicPr>
            <a:picLocks noChangeAspect="1"/>
          </p:cNvPicPr>
          <p:nvPr userDrawn="1"/>
        </p:nvPicPr>
        <p:blipFill>
          <a:blip r:embed="rId2"/>
          <a:srcRect t="1" r="66895" b="47025"/>
          <a:stretch>
            <a:fillRect/>
          </a:stretch>
        </p:blipFill>
        <p:spPr>
          <a:xfrm rot="10800000">
            <a:off x="-1288865" y="3297381"/>
            <a:ext cx="3955865" cy="3560618"/>
          </a:xfrm>
          <a:prstGeom prst="rect">
            <a:avLst/>
          </a:prstGeom>
        </p:spPr>
      </p:pic>
      <p:sp>
        <p:nvSpPr>
          <p:cNvPr id="13" name="Rounded Rectangle 12">
            <a:extLst>
              <a:ext uri="{FF2B5EF4-FFF2-40B4-BE49-F238E27FC236}">
                <a16:creationId xmlns:a16="http://schemas.microsoft.com/office/drawing/2014/main" id="{F4622EC9-26F4-2552-0790-59D6312D6BF9}"/>
              </a:ext>
            </a:extLst>
          </p:cNvPr>
          <p:cNvSpPr/>
          <p:nvPr userDrawn="1"/>
        </p:nvSpPr>
        <p:spPr>
          <a:xfrm>
            <a:off x="11118424" y="136523"/>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B2CAE4F-A5B2-49FE-ADA0-DC2661E81B90}"/>
              </a:ext>
            </a:extLst>
          </p:cNvPr>
          <p:cNvSpPr>
            <a:spLocks noGrp="1"/>
          </p:cNvSpPr>
          <p:nvPr>
            <p:ph type="title"/>
          </p:nvPr>
        </p:nvSpPr>
        <p:spPr>
          <a:xfrm>
            <a:off x="838200" y="365126"/>
            <a:ext cx="9060543" cy="1325563"/>
          </a:xfrm>
        </p:spPr>
        <p:txBody>
          <a:bodyPr/>
          <a:lstStyle>
            <a:lvl1pPr>
              <a:defRPr sz="3200">
                <a:solidFill>
                  <a:srgbClr val="ADC90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82A4DB86-5300-1D6F-5934-290B6F39B2E5}"/>
              </a:ext>
            </a:extLst>
          </p:cNvPr>
          <p:cNvSpPr>
            <a:spLocks noGrp="1"/>
          </p:cNvSpPr>
          <p:nvPr>
            <p:ph idx="1"/>
          </p:nvPr>
        </p:nvSpPr>
        <p:spPr>
          <a:xfrm>
            <a:off x="2946399" y="1985282"/>
            <a:ext cx="8882744" cy="4351338"/>
          </a:xfrm>
        </p:spPr>
        <p:txBody>
          <a:bodyPr/>
          <a:lstStyle>
            <a:lvl1pPr>
              <a:defRPr>
                <a:solidFill>
                  <a:srgbClr val="ADC901"/>
                </a:solidFill>
              </a:defRPr>
            </a:lvl1pPr>
            <a:lvl2pPr>
              <a:defRPr>
                <a:solidFill>
                  <a:srgbClr val="ADC901"/>
                </a:solidFill>
              </a:defRPr>
            </a:lvl2pPr>
            <a:lvl3pPr>
              <a:defRPr>
                <a:solidFill>
                  <a:srgbClr val="ADC901"/>
                </a:solidFill>
              </a:defRPr>
            </a:lvl3pPr>
            <a:lvl4pPr>
              <a:defRPr>
                <a:solidFill>
                  <a:srgbClr val="ADC901"/>
                </a:solidFill>
              </a:defRPr>
            </a:lvl4pPr>
            <a:lvl5pPr>
              <a:defRPr>
                <a:solidFill>
                  <a:srgbClr val="ADC90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A green text on a black background&#10;&#10;AI-generated content may be incorrect.">
            <a:extLst>
              <a:ext uri="{FF2B5EF4-FFF2-40B4-BE49-F238E27FC236}">
                <a16:creationId xmlns:a16="http://schemas.microsoft.com/office/drawing/2014/main" id="{B87E565D-F1F2-FC01-7980-D5DEBC970197}"/>
              </a:ext>
            </a:extLst>
          </p:cNvPr>
          <p:cNvPicPr>
            <a:picLocks noChangeAspect="1"/>
          </p:cNvPicPr>
          <p:nvPr userDrawn="1"/>
        </p:nvPicPr>
        <p:blipFill>
          <a:blip r:embed="rId3"/>
          <a:stretch>
            <a:fillRect/>
          </a:stretch>
        </p:blipFill>
        <p:spPr>
          <a:xfrm>
            <a:off x="8882375" y="5896937"/>
            <a:ext cx="2282582" cy="1283953"/>
          </a:xfrm>
          <a:prstGeom prst="rect">
            <a:avLst/>
          </a:prstGeom>
        </p:spPr>
      </p:pic>
    </p:spTree>
    <p:extLst>
      <p:ext uri="{BB962C8B-B14F-4D97-AF65-F5344CB8AC3E}">
        <p14:creationId xmlns:p14="http://schemas.microsoft.com/office/powerpoint/2010/main" val="318815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1E1300"/>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8672F67-C7B3-80AB-18B5-DF64746C7D53}"/>
              </a:ext>
            </a:extLst>
          </p:cNvPr>
          <p:cNvSpPr/>
          <p:nvPr userDrawn="1"/>
        </p:nvSpPr>
        <p:spPr>
          <a:xfrm>
            <a:off x="10233850" y="936697"/>
            <a:ext cx="834887" cy="834887"/>
          </a:xfrm>
          <a:prstGeom prst="roundRect">
            <a:avLst/>
          </a:prstGeom>
          <a:solidFill>
            <a:srgbClr val="F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622EC9-26F4-2552-0790-59D6312D6BF9}"/>
              </a:ext>
            </a:extLst>
          </p:cNvPr>
          <p:cNvSpPr/>
          <p:nvPr userDrawn="1"/>
        </p:nvSpPr>
        <p:spPr>
          <a:xfrm>
            <a:off x="11118424" y="136523"/>
            <a:ext cx="834887" cy="834887"/>
          </a:xfrm>
          <a:prstGeom prst="roundRect">
            <a:avLst/>
          </a:prstGeom>
          <a:solidFill>
            <a:srgbClr val="F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EE1F962-4690-E641-2AB0-C810D9BD8599}"/>
              </a:ext>
            </a:extLst>
          </p:cNvPr>
          <p:cNvPicPr>
            <a:picLocks noChangeAspect="1"/>
          </p:cNvPicPr>
          <p:nvPr userDrawn="1"/>
        </p:nvPicPr>
        <p:blipFill>
          <a:blip r:embed="rId2"/>
          <a:stretch>
            <a:fillRect/>
          </a:stretch>
        </p:blipFill>
        <p:spPr>
          <a:xfrm>
            <a:off x="8840160" y="5963247"/>
            <a:ext cx="2284079" cy="1284794"/>
          </a:xfrm>
          <a:prstGeom prst="rect">
            <a:avLst/>
          </a:prstGeom>
        </p:spPr>
      </p:pic>
      <p:sp>
        <p:nvSpPr>
          <p:cNvPr id="16" name="Title 1">
            <a:extLst>
              <a:ext uri="{FF2B5EF4-FFF2-40B4-BE49-F238E27FC236}">
                <a16:creationId xmlns:a16="http://schemas.microsoft.com/office/drawing/2014/main" id="{CB2CAE4F-A5B2-49FE-ADA0-DC2661E81B90}"/>
              </a:ext>
            </a:extLst>
          </p:cNvPr>
          <p:cNvSpPr>
            <a:spLocks noGrp="1"/>
          </p:cNvSpPr>
          <p:nvPr>
            <p:ph type="title"/>
          </p:nvPr>
        </p:nvSpPr>
        <p:spPr>
          <a:xfrm>
            <a:off x="838200" y="365126"/>
            <a:ext cx="9060543" cy="1325563"/>
          </a:xfrm>
        </p:spPr>
        <p:txBody>
          <a:bodyPr/>
          <a:lstStyle>
            <a:lvl1pPr>
              <a:defRPr sz="3200">
                <a:solidFill>
                  <a:srgbClr val="ADC90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82A4DB86-5300-1D6F-5934-290B6F39B2E5}"/>
              </a:ext>
            </a:extLst>
          </p:cNvPr>
          <p:cNvSpPr>
            <a:spLocks noGrp="1"/>
          </p:cNvSpPr>
          <p:nvPr>
            <p:ph idx="1"/>
          </p:nvPr>
        </p:nvSpPr>
        <p:spPr>
          <a:xfrm>
            <a:off x="2946399" y="1985282"/>
            <a:ext cx="8882744" cy="4351338"/>
          </a:xfrm>
        </p:spPr>
        <p:txBody>
          <a:bodyPr/>
          <a:lstStyle>
            <a:lvl1pPr>
              <a:defRPr>
                <a:solidFill>
                  <a:srgbClr val="ADC901"/>
                </a:solidFill>
              </a:defRPr>
            </a:lvl1pPr>
            <a:lvl2pPr>
              <a:defRPr>
                <a:solidFill>
                  <a:srgbClr val="ADC901"/>
                </a:solidFill>
              </a:defRPr>
            </a:lvl2pPr>
            <a:lvl3pPr>
              <a:defRPr>
                <a:solidFill>
                  <a:srgbClr val="ADC901"/>
                </a:solidFill>
              </a:defRPr>
            </a:lvl3pPr>
            <a:lvl4pPr>
              <a:defRPr>
                <a:solidFill>
                  <a:srgbClr val="ADC901"/>
                </a:solidFill>
              </a:defRPr>
            </a:lvl4pPr>
            <a:lvl5pPr>
              <a:defRPr>
                <a:solidFill>
                  <a:srgbClr val="ADC90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Picture 2">
            <a:extLst>
              <a:ext uri="{FF2B5EF4-FFF2-40B4-BE49-F238E27FC236}">
                <a16:creationId xmlns:a16="http://schemas.microsoft.com/office/drawing/2014/main" id="{D1E67A64-B215-E521-503B-E46CA335B60C}"/>
              </a:ext>
            </a:extLst>
          </p:cNvPr>
          <p:cNvPicPr>
            <a:picLocks noChangeAspect="1"/>
          </p:cNvPicPr>
          <p:nvPr userDrawn="1"/>
        </p:nvPicPr>
        <p:blipFill>
          <a:blip r:embed="rId3"/>
          <a:stretch>
            <a:fillRect/>
          </a:stretch>
        </p:blipFill>
        <p:spPr>
          <a:xfrm>
            <a:off x="8840160" y="5963994"/>
            <a:ext cx="2284079" cy="1284794"/>
          </a:xfrm>
          <a:prstGeom prst="rect">
            <a:avLst/>
          </a:prstGeom>
        </p:spPr>
      </p:pic>
      <p:sp>
        <p:nvSpPr>
          <p:cNvPr id="4" name="Rounded Rectangle 3">
            <a:extLst>
              <a:ext uri="{FF2B5EF4-FFF2-40B4-BE49-F238E27FC236}">
                <a16:creationId xmlns:a16="http://schemas.microsoft.com/office/drawing/2014/main" id="{C337D7CE-6A83-EB7E-E956-7DA3C1808E70}"/>
              </a:ext>
            </a:extLst>
          </p:cNvPr>
          <p:cNvSpPr/>
          <p:nvPr userDrawn="1"/>
        </p:nvSpPr>
        <p:spPr>
          <a:xfrm>
            <a:off x="362857" y="1985282"/>
            <a:ext cx="834887" cy="834887"/>
          </a:xfrm>
          <a:prstGeom prst="roundRect">
            <a:avLst/>
          </a:prstGeom>
          <a:solidFill>
            <a:srgbClr val="623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4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188706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pic>
        <p:nvPicPr>
          <p:cNvPr id="8" name="Picture 7" descr="A black background with orange squares&#10;&#10;AI-generated content may be incorrect.">
            <a:extLst>
              <a:ext uri="{FF2B5EF4-FFF2-40B4-BE49-F238E27FC236}">
                <a16:creationId xmlns:a16="http://schemas.microsoft.com/office/drawing/2014/main" id="{648B83EB-6E5B-CF4D-7FBA-E9AC3EB8EFB2}"/>
              </a:ext>
            </a:extLst>
          </p:cNvPr>
          <p:cNvPicPr>
            <a:picLocks noChangeAspect="1"/>
          </p:cNvPicPr>
          <p:nvPr userDrawn="1"/>
        </p:nvPicPr>
        <p:blipFill>
          <a:blip r:embed="rId2"/>
          <a:stretch>
            <a:fillRect/>
          </a:stretch>
        </p:blipFill>
        <p:spPr>
          <a:xfrm>
            <a:off x="0" y="-1"/>
            <a:ext cx="11949293" cy="6721477"/>
          </a:xfrm>
          <a:prstGeom prst="rect">
            <a:avLst/>
          </a:prstGeom>
        </p:spPr>
      </p:pic>
      <p:sp>
        <p:nvSpPr>
          <p:cNvPr id="2" name="Title 1"/>
          <p:cNvSpPr>
            <a:spLocks noGrp="1"/>
          </p:cNvSpPr>
          <p:nvPr>
            <p:ph type="title" hasCustomPrompt="1"/>
          </p:nvPr>
        </p:nvSpPr>
        <p:spPr>
          <a:xfrm>
            <a:off x="3581399" y="0"/>
            <a:ext cx="7766051" cy="3574473"/>
          </a:xfrm>
        </p:spPr>
        <p:txBody>
          <a:bodyPr anchor="b"/>
          <a:lstStyle>
            <a:lvl1pPr algn="r">
              <a:defRPr sz="6000">
                <a:solidFill>
                  <a:schemeClr val="accent1"/>
                </a:solidFill>
              </a:defRPr>
            </a:lvl1pPr>
          </a:lstStyle>
          <a:p>
            <a:r>
              <a:rPr lang="en-US" dirty="0"/>
              <a:t>MASTER</a:t>
            </a:r>
            <a:br>
              <a:rPr lang="en-US" dirty="0"/>
            </a:br>
            <a:r>
              <a:rPr lang="en-US" dirty="0"/>
              <a:t>TITLE</a:t>
            </a:r>
            <a:br>
              <a:rPr lang="en-US" dirty="0"/>
            </a:br>
            <a:r>
              <a:rPr lang="en-US" dirty="0"/>
              <a:t>OF THE SLIDE</a:t>
            </a:r>
          </a:p>
        </p:txBody>
      </p:sp>
      <p:sp>
        <p:nvSpPr>
          <p:cNvPr id="3" name="Text Placeholder 2"/>
          <p:cNvSpPr>
            <a:spLocks noGrp="1"/>
          </p:cNvSpPr>
          <p:nvPr>
            <p:ph type="body" idx="1" hasCustomPrompt="1"/>
          </p:nvPr>
        </p:nvSpPr>
        <p:spPr>
          <a:xfrm>
            <a:off x="1047404" y="3707476"/>
            <a:ext cx="10300046" cy="2382176"/>
          </a:xfrm>
        </p:spPr>
        <p:txBody>
          <a:bodyPr/>
          <a:lstStyle>
            <a:lvl1pPr marL="0" indent="0">
              <a:buNone/>
              <a:defRPr sz="24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nec,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nec,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 </a:t>
            </a:r>
          </a:p>
        </p:txBody>
      </p:sp>
      <p:sp>
        <p:nvSpPr>
          <p:cNvPr id="4" name="Date Placeholder 3"/>
          <p:cNvSpPr>
            <a:spLocks noGrp="1"/>
          </p:cNvSpPr>
          <p:nvPr>
            <p:ph type="dt" sz="half" idx="10"/>
          </p:nvPr>
        </p:nvSpPr>
        <p:spPr/>
        <p:txBody>
          <a:bodyPr/>
          <a:lstStyle/>
          <a:p>
            <a:fld id="{A22B3E95-D0C8-F84D-844B-A555D176079D}"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2802-D90E-F745-A8D5-8EE3D5012C85}" type="slidenum">
              <a:rPr lang="en-US" smtClean="0"/>
              <a:t>‹#›</a:t>
            </a:fld>
            <a:endParaRPr lang="en-US"/>
          </a:p>
        </p:txBody>
      </p:sp>
      <p:pic>
        <p:nvPicPr>
          <p:cNvPr id="10" name="Picture 9" descr="A black background with orange letters&#10;&#10;AI-generated content may be incorrect.">
            <a:extLst>
              <a:ext uri="{FF2B5EF4-FFF2-40B4-BE49-F238E27FC236}">
                <a16:creationId xmlns:a16="http://schemas.microsoft.com/office/drawing/2014/main" id="{66EECEDD-E366-335E-F803-B8C141BFCFA1}"/>
              </a:ext>
            </a:extLst>
          </p:cNvPr>
          <p:cNvPicPr>
            <a:picLocks noChangeAspect="1"/>
          </p:cNvPicPr>
          <p:nvPr userDrawn="1"/>
        </p:nvPicPr>
        <p:blipFill>
          <a:blip r:embed="rId3"/>
          <a:stretch>
            <a:fillRect/>
          </a:stretch>
        </p:blipFill>
        <p:spPr>
          <a:xfrm>
            <a:off x="8736237" y="5838060"/>
            <a:ext cx="2491925" cy="1401708"/>
          </a:xfrm>
          <a:prstGeom prst="rect">
            <a:avLst/>
          </a:prstGeom>
        </p:spPr>
      </p:pic>
    </p:spTree>
    <p:extLst>
      <p:ext uri="{BB962C8B-B14F-4D97-AF65-F5344CB8AC3E}">
        <p14:creationId xmlns:p14="http://schemas.microsoft.com/office/powerpoint/2010/main" val="13279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2B3E95-D0C8-F84D-844B-A555D176079D}"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38827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bg1"/>
            </a:gs>
            <a:gs pos="74000">
              <a:schemeClr val="accent1"/>
            </a:gs>
            <a:gs pos="84000">
              <a:schemeClr val="accent1"/>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2"/>
          </a:xfrm>
        </p:spPr>
        <p:txBody>
          <a:bodyPr/>
          <a:lstStyle/>
          <a:p>
            <a:r>
              <a:rPr lang="en-US" dirty="0"/>
              <a:t>Master Title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2B3E95-D0C8-F84D-844B-A555D176079D}" type="datetimeFigureOut">
              <a:rPr lang="en-US" smtClean="0"/>
              <a:t>6/8/26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E2802-D90E-F745-A8D5-8EE3D5012C85}" type="slidenum">
              <a:rPr lang="en-US" smtClean="0"/>
              <a:t>‹#›</a:t>
            </a:fld>
            <a:endParaRPr lang="en-US"/>
          </a:p>
        </p:txBody>
      </p:sp>
    </p:spTree>
    <p:extLst>
      <p:ext uri="{BB962C8B-B14F-4D97-AF65-F5344CB8AC3E}">
        <p14:creationId xmlns:p14="http://schemas.microsoft.com/office/powerpoint/2010/main" val="284280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2B3E95-D0C8-F84D-844B-A555D176079D}" type="datetimeFigureOut">
              <a:rPr lang="en-US" smtClean="0"/>
              <a:t>6/8/26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E2802-D90E-F745-A8D5-8EE3D5012C85}" type="slidenum">
              <a:rPr lang="en-US" smtClean="0"/>
              <a:t>‹#›</a:t>
            </a:fld>
            <a:endParaRPr lang="en-US"/>
          </a:p>
        </p:txBody>
      </p:sp>
      <p:pic>
        <p:nvPicPr>
          <p:cNvPr id="6" name="Picture 5" descr="A room with a row of windows&#10;&#10;AI-generated content may be incorrect.">
            <a:extLst>
              <a:ext uri="{FF2B5EF4-FFF2-40B4-BE49-F238E27FC236}">
                <a16:creationId xmlns:a16="http://schemas.microsoft.com/office/drawing/2014/main" id="{20424D6D-0E65-9B5D-AD2D-4EC1712C8837}"/>
              </a:ext>
            </a:extLst>
          </p:cNvPr>
          <p:cNvPicPr>
            <a:picLocks noChangeAspect="1"/>
          </p:cNvPicPr>
          <p:nvPr userDrawn="1"/>
        </p:nvPicPr>
        <p:blipFill>
          <a:blip r:embed="rId2"/>
          <a:stretch>
            <a:fillRect/>
          </a:stretch>
        </p:blipFill>
        <p:spPr>
          <a:xfrm>
            <a:off x="0" y="2686050"/>
            <a:ext cx="12192000" cy="4171950"/>
          </a:xfrm>
          <a:prstGeom prst="rect">
            <a:avLst/>
          </a:prstGeom>
        </p:spPr>
      </p:pic>
    </p:spTree>
    <p:extLst>
      <p:ext uri="{BB962C8B-B14F-4D97-AF65-F5344CB8AC3E}">
        <p14:creationId xmlns:p14="http://schemas.microsoft.com/office/powerpoint/2010/main" val="344071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2B3E95-D0C8-F84D-844B-A555D176079D}" type="datetimeFigureOut">
              <a:rPr lang="en-US" smtClean="0"/>
              <a:t>6/8/26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EE2802-D90E-F745-A8D5-8EE3D5012C85}" type="slidenum">
              <a:rPr lang="en-US" smtClean="0"/>
              <a:t>‹#›</a:t>
            </a:fld>
            <a:endParaRPr lang="en-US"/>
          </a:p>
        </p:txBody>
      </p:sp>
      <p:pic>
        <p:nvPicPr>
          <p:cNvPr id="7" name="Picture 6" descr="A black background with brown letters&#10;&#10;AI-generated content may be incorrect.">
            <a:extLst>
              <a:ext uri="{FF2B5EF4-FFF2-40B4-BE49-F238E27FC236}">
                <a16:creationId xmlns:a16="http://schemas.microsoft.com/office/drawing/2014/main" id="{FE1E41F9-B592-CACB-4F7C-B5E61CCA8AB4}"/>
              </a:ext>
            </a:extLst>
          </p:cNvPr>
          <p:cNvPicPr>
            <a:picLocks noChangeAspect="1"/>
          </p:cNvPicPr>
          <p:nvPr userDrawn="1"/>
        </p:nvPicPr>
        <p:blipFill>
          <a:blip r:embed="rId26"/>
          <a:stretch>
            <a:fillRect/>
          </a:stretch>
        </p:blipFill>
        <p:spPr>
          <a:xfrm>
            <a:off x="8915400" y="5938839"/>
            <a:ext cx="2133600" cy="1200150"/>
          </a:xfrm>
          <a:prstGeom prst="rect">
            <a:avLst/>
          </a:prstGeom>
        </p:spPr>
      </p:pic>
    </p:spTree>
    <p:extLst>
      <p:ext uri="{BB962C8B-B14F-4D97-AF65-F5344CB8AC3E}">
        <p14:creationId xmlns:p14="http://schemas.microsoft.com/office/powerpoint/2010/main" val="1153992579"/>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0" r:id="rId3"/>
    <p:sldLayoutId id="2147483682" r:id="rId4"/>
    <p:sldLayoutId id="2147483662" r:id="rId5"/>
    <p:sldLayoutId id="2147483663" r:id="rId6"/>
    <p:sldLayoutId id="2147483664" r:id="rId7"/>
    <p:sldLayoutId id="2147483665" r:id="rId8"/>
    <p:sldLayoutId id="2147483666" r:id="rId9"/>
    <p:sldLayoutId id="2147483671" r:id="rId10"/>
    <p:sldLayoutId id="2147483683" r:id="rId11"/>
    <p:sldLayoutId id="2147483684" r:id="rId12"/>
    <p:sldLayoutId id="2147483674" r:id="rId13"/>
    <p:sldLayoutId id="2147483672" r:id="rId14"/>
    <p:sldLayoutId id="2147483673" r:id="rId15"/>
    <p:sldLayoutId id="2147483670" r:id="rId16"/>
    <p:sldLayoutId id="2147483679" r:id="rId17"/>
    <p:sldLayoutId id="2147483667" r:id="rId18"/>
    <p:sldLayoutId id="2147483675" r:id="rId19"/>
    <p:sldLayoutId id="2147483668" r:id="rId20"/>
    <p:sldLayoutId id="2147483676" r:id="rId21"/>
    <p:sldLayoutId id="2147483678" r:id="rId22"/>
    <p:sldLayoutId id="2147483677" r:id="rId23"/>
    <p:sldLayoutId id="2147483669" r:id="rId24"/>
  </p:sldLayoutIdLst>
  <p:txStyles>
    <p:title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rri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rri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F63633-BEBC-CE35-7C69-98573FB4A61C}"/>
              </a:ext>
            </a:extLst>
          </p:cNvPr>
          <p:cNvSpPr txBox="1">
            <a:spLocks/>
          </p:cNvSpPr>
          <p:nvPr/>
        </p:nvSpPr>
        <p:spPr>
          <a:xfrm>
            <a:off x="3677698" y="1214438"/>
            <a:ext cx="6913266" cy="2387600"/>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6000" b="0" i="0" kern="1200">
                <a:solidFill>
                  <a:schemeClr val="accent2"/>
                </a:solidFill>
                <a:latin typeface="FT88 Expanded" pitchFamily="2" charset="77"/>
                <a:ea typeface="Mondwest" pitchFamily="2" charset="-128"/>
                <a:cs typeface="+mj-cs"/>
              </a:defRPr>
            </a:lvl1pPr>
          </a:lstStyle>
          <a:p>
            <a:pPr algn="l"/>
            <a:r>
              <a:rPr lang="en-NL" sz="3600" b="1" dirty="0"/>
              <a:t>Governing by Efficiency</a:t>
            </a:r>
            <a:endParaRPr lang="en-NL" sz="3600" dirty="0"/>
          </a:p>
        </p:txBody>
      </p:sp>
      <p:sp>
        <p:nvSpPr>
          <p:cNvPr id="6" name="Subtitle 2">
            <a:extLst>
              <a:ext uri="{FF2B5EF4-FFF2-40B4-BE49-F238E27FC236}">
                <a16:creationId xmlns:a16="http://schemas.microsoft.com/office/drawing/2014/main" id="{8D0AF913-0C8F-0942-904F-41422778A8E7}"/>
              </a:ext>
            </a:extLst>
          </p:cNvPr>
          <p:cNvSpPr txBox="1">
            <a:spLocks/>
          </p:cNvSpPr>
          <p:nvPr/>
        </p:nvSpPr>
        <p:spPr>
          <a:xfrm>
            <a:off x="1192405" y="376281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Karri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Karrik"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NL" b="1" dirty="0">
                <a:latin typeface=""/>
              </a:rPr>
              <a:t>Biometric Interoperability and Data-Driven Surveillance in Europe</a:t>
            </a:r>
          </a:p>
          <a:p>
            <a:r>
              <a:rPr lang="en-NL" sz="2000" b="1" dirty="0">
                <a:latin typeface=""/>
              </a:rPr>
              <a:t>By Matteo Bard</a:t>
            </a:r>
          </a:p>
          <a:p>
            <a:endParaRPr lang="en-NL" dirty="0">
              <a:latin typeface=""/>
            </a:endParaRPr>
          </a:p>
        </p:txBody>
      </p:sp>
    </p:spTree>
    <p:extLst>
      <p:ext uri="{BB962C8B-B14F-4D97-AF65-F5344CB8AC3E}">
        <p14:creationId xmlns:p14="http://schemas.microsoft.com/office/powerpoint/2010/main" val="174578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D08C-1520-AAD3-799A-9621E49BB0EC}"/>
              </a:ext>
            </a:extLst>
          </p:cNvPr>
          <p:cNvSpPr>
            <a:spLocks noGrp="1"/>
          </p:cNvSpPr>
          <p:nvPr>
            <p:ph type="title"/>
          </p:nvPr>
        </p:nvSpPr>
        <p:spPr/>
        <p:txBody>
          <a:bodyPr/>
          <a:lstStyle/>
          <a:p>
            <a:r>
              <a:rPr lang="en-NL" b="1" dirty="0"/>
              <a:t>Questions for You</a:t>
            </a:r>
          </a:p>
        </p:txBody>
      </p:sp>
      <p:sp>
        <p:nvSpPr>
          <p:cNvPr id="3" name="Content Placeholder 2">
            <a:extLst>
              <a:ext uri="{FF2B5EF4-FFF2-40B4-BE49-F238E27FC236}">
                <a16:creationId xmlns:a16="http://schemas.microsoft.com/office/drawing/2014/main" id="{449E03B7-9E6F-9ACC-1B62-7BF20FEC890D}"/>
              </a:ext>
            </a:extLst>
          </p:cNvPr>
          <p:cNvSpPr>
            <a:spLocks noGrp="1"/>
          </p:cNvSpPr>
          <p:nvPr>
            <p:ph idx="1"/>
          </p:nvPr>
        </p:nvSpPr>
        <p:spPr>
          <a:xfrm>
            <a:off x="2860674" y="2141536"/>
            <a:ext cx="8882744" cy="4351338"/>
          </a:xfrm>
        </p:spPr>
        <p:txBody>
          <a:bodyPr>
            <a:normAutofit/>
          </a:bodyPr>
          <a:lstStyle/>
          <a:p>
            <a:r>
              <a:rPr lang="en-NL" sz="2400" dirty="0">
                <a:latin typeface=""/>
              </a:rPr>
              <a:t>Is "compliance by design" best understood as a </a:t>
            </a:r>
            <a:r>
              <a:rPr lang="en-NL" sz="2400" i="1" dirty="0">
                <a:latin typeface=""/>
              </a:rPr>
              <a:t>mindset,</a:t>
            </a:r>
            <a:r>
              <a:rPr lang="en-NL" sz="2400" dirty="0">
                <a:latin typeface=""/>
              </a:rPr>
              <a:t> something my interviewees believe, or as a </a:t>
            </a:r>
            <a:r>
              <a:rPr lang="en-NL" sz="2400" i="1" dirty="0">
                <a:latin typeface=""/>
              </a:rPr>
              <a:t>strategy</a:t>
            </a:r>
            <a:r>
              <a:rPr lang="en-NL" sz="2400" dirty="0">
                <a:latin typeface=""/>
              </a:rPr>
              <a:t>, a knowing way of working the rules? </a:t>
            </a:r>
          </a:p>
          <a:p>
            <a:endParaRPr lang="en-NL" sz="2400" dirty="0">
              <a:latin typeface=""/>
            </a:endParaRPr>
          </a:p>
          <a:p>
            <a:r>
              <a:rPr lang="en-NL" sz="2400" dirty="0">
                <a:latin typeface=""/>
              </a:rPr>
              <a:t>Where does "compliance by design" sit theoretically? It's clearly adjacent to function creep but I want to know whether it's doing distinct work or just renaming something we already have.</a:t>
            </a:r>
          </a:p>
          <a:p>
            <a:endParaRPr lang="en-NL" sz="2400" dirty="0">
              <a:latin typeface=""/>
            </a:endParaRPr>
          </a:p>
          <a:p>
            <a:r>
              <a:rPr lang="en-NL" sz="2400" dirty="0">
                <a:latin typeface=""/>
              </a:rPr>
              <a:t>Who should I be reading?</a:t>
            </a:r>
          </a:p>
          <a:p>
            <a:endParaRPr lang="en-NL" sz="2400" dirty="0">
              <a:latin typeface=""/>
            </a:endParaRPr>
          </a:p>
        </p:txBody>
      </p:sp>
    </p:spTree>
    <p:extLst>
      <p:ext uri="{BB962C8B-B14F-4D97-AF65-F5344CB8AC3E}">
        <p14:creationId xmlns:p14="http://schemas.microsoft.com/office/powerpoint/2010/main" val="7221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A4E948-347B-46A8-9692-B9CFE9A13813}"/>
              </a:ext>
            </a:extLst>
          </p:cNvPr>
          <p:cNvSpPr>
            <a:spLocks noGrp="1"/>
          </p:cNvSpPr>
          <p:nvPr>
            <p:ph type="subTitle" idx="1"/>
          </p:nvPr>
        </p:nvSpPr>
        <p:spPr>
          <a:xfrm>
            <a:off x="2043545" y="2728461"/>
            <a:ext cx="8200594" cy="1401077"/>
          </a:xfrm>
        </p:spPr>
        <p:txBody>
          <a:bodyPr>
            <a:noAutofit/>
          </a:bodyPr>
          <a:lstStyle/>
          <a:p>
            <a:pPr>
              <a:lnSpc>
                <a:spcPct val="170000"/>
              </a:lnSpc>
            </a:pPr>
            <a:r>
              <a:rPr lang="en-NL" sz="2600" i="1" dirty="0">
                <a:latin typeface=""/>
              </a:rPr>
              <a:t>The innovation logic doesn't break the rules. It designs compliance </a:t>
            </a:r>
            <a:r>
              <a:rPr lang="en-NL" sz="2600" i="1" u="sng" dirty="0">
                <a:latin typeface=""/>
              </a:rPr>
              <a:t>around</a:t>
            </a:r>
            <a:r>
              <a:rPr lang="en-NL" sz="2600" i="1" dirty="0">
                <a:latin typeface=""/>
              </a:rPr>
              <a:t> them, and surveillance expands…</a:t>
            </a:r>
            <a:endParaRPr lang="en-NL" sz="2600" dirty="0">
              <a:latin typeface=""/>
            </a:endParaRPr>
          </a:p>
          <a:p>
            <a:endParaRPr lang="en-NL" sz="2600" b="1" dirty="0">
              <a:latin typeface=""/>
            </a:endParaRPr>
          </a:p>
          <a:p>
            <a:endParaRPr lang="en-NL" sz="2600" dirty="0">
              <a:latin typeface=""/>
            </a:endParaRPr>
          </a:p>
        </p:txBody>
      </p:sp>
    </p:spTree>
    <p:extLst>
      <p:ext uri="{BB962C8B-B14F-4D97-AF65-F5344CB8AC3E}">
        <p14:creationId xmlns:p14="http://schemas.microsoft.com/office/powerpoint/2010/main" val="52961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3EC-3A2D-D0AA-F2E0-B98A8B92584E}"/>
              </a:ext>
            </a:extLst>
          </p:cNvPr>
          <p:cNvSpPr txBox="1">
            <a:spLocks/>
          </p:cNvSpPr>
          <p:nvPr/>
        </p:nvSpPr>
        <p:spPr>
          <a:xfrm>
            <a:off x="838200" y="365126"/>
            <a:ext cx="9259957" cy="1325563"/>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a:lstStyle>
          <a:p>
            <a:pPr>
              <a:lnSpc>
                <a:spcPct val="150000"/>
              </a:lnSpc>
            </a:pPr>
            <a:r>
              <a:rPr lang="en-NL" sz="3200" dirty="0">
                <a:solidFill>
                  <a:srgbClr val="1E1300"/>
                </a:solidFill>
              </a:rPr>
              <a:t>Groundwork P.1</a:t>
            </a:r>
            <a:br>
              <a:rPr lang="en-NL" sz="3200" dirty="0">
                <a:solidFill>
                  <a:srgbClr val="1E1300"/>
                </a:solidFill>
              </a:rPr>
            </a:br>
            <a:r>
              <a:rPr lang="en-NL" sz="2000" b="1" dirty="0">
                <a:solidFill>
                  <a:srgbClr val="1E1300"/>
                </a:solidFill>
              </a:rPr>
              <a:t>What Is Interoperability?</a:t>
            </a:r>
            <a:endParaRPr lang="en-NL" sz="3200" b="1" dirty="0">
              <a:solidFill>
                <a:srgbClr val="1E1300"/>
              </a:solidFill>
            </a:endParaRPr>
          </a:p>
        </p:txBody>
      </p:sp>
      <p:sp>
        <p:nvSpPr>
          <p:cNvPr id="3" name="TextBox 2">
            <a:extLst>
              <a:ext uri="{FF2B5EF4-FFF2-40B4-BE49-F238E27FC236}">
                <a16:creationId xmlns:a16="http://schemas.microsoft.com/office/drawing/2014/main" id="{855004FD-505A-A9F5-7931-248FC8E7C625}"/>
              </a:ext>
            </a:extLst>
          </p:cNvPr>
          <p:cNvSpPr txBox="1"/>
          <p:nvPr/>
        </p:nvSpPr>
        <p:spPr>
          <a:xfrm>
            <a:off x="997527" y="1981200"/>
            <a:ext cx="9725891" cy="3785652"/>
          </a:xfrm>
          <a:prstGeom prst="rect">
            <a:avLst/>
          </a:prstGeom>
          <a:noFill/>
        </p:spPr>
        <p:txBody>
          <a:bodyPr wrap="square" rtlCol="0">
            <a:spAutoFit/>
          </a:bodyPr>
          <a:lstStyle/>
          <a:p>
            <a:pPr marL="342900" indent="-342900">
              <a:buFont typeface="Arial" panose="020B0604020202020204" pitchFamily="34" charset="0"/>
              <a:buChar char="•"/>
            </a:pPr>
            <a:r>
              <a:rPr lang="en-NL" sz="2400" dirty="0">
                <a:solidFill>
                  <a:srgbClr val="1E1300"/>
                </a:solidFill>
                <a:latin typeface="Karrik" pitchFamily="2" charset="77"/>
              </a:rPr>
              <a:t>DG HOME initiative to connect databases to communicate with one another.</a:t>
            </a:r>
          </a:p>
          <a:p>
            <a:pPr marL="342900" indent="-342900">
              <a:buFont typeface="Arial" panose="020B0604020202020204" pitchFamily="34" charset="0"/>
              <a:buChar char="•"/>
            </a:pPr>
            <a:endParaRPr lang="en-NL" sz="2400" dirty="0">
              <a:solidFill>
                <a:srgbClr val="1E1300"/>
              </a:solidFill>
              <a:latin typeface="Karrik" pitchFamily="2" charset="77"/>
            </a:endParaRPr>
          </a:p>
          <a:p>
            <a:pPr marL="342900" indent="-342900">
              <a:buFont typeface="Arial" panose="020B0604020202020204" pitchFamily="34" charset="0"/>
              <a:buChar char="•"/>
            </a:pPr>
            <a:r>
              <a:rPr lang="en-NL" sz="2400" dirty="0">
                <a:solidFill>
                  <a:srgbClr val="1E1300"/>
                </a:solidFill>
                <a:latin typeface="Karrik" pitchFamily="2" charset="77"/>
              </a:rPr>
              <a:t>Creates a supra-layer on top of SIS, VIS, etc to allow data to be copied and cross-referenced (Bellanova et al., 2022)</a:t>
            </a:r>
          </a:p>
          <a:p>
            <a:pPr marL="342900" indent="-342900">
              <a:buFont typeface="Arial" panose="020B0604020202020204" pitchFamily="34" charset="0"/>
              <a:buChar char="•"/>
            </a:pPr>
            <a:endParaRPr lang="en-NL" sz="2400" dirty="0">
              <a:solidFill>
                <a:srgbClr val="1E1300"/>
              </a:solidFill>
              <a:latin typeface="Karrik" pitchFamily="2" charset="77"/>
            </a:endParaRPr>
          </a:p>
          <a:p>
            <a:pPr marL="342900" indent="-342900">
              <a:buFont typeface="Arial" panose="020B0604020202020204" pitchFamily="34" charset="0"/>
              <a:buChar char="•"/>
            </a:pPr>
            <a:r>
              <a:rPr lang="en-NL" sz="2400" dirty="0">
                <a:solidFill>
                  <a:srgbClr val="1E1300"/>
                </a:solidFill>
                <a:latin typeface="Karrik" pitchFamily="2" charset="77"/>
              </a:rPr>
              <a:t>Justification:</a:t>
            </a:r>
          </a:p>
          <a:p>
            <a:pPr marL="800100" lvl="1" indent="-342900">
              <a:buFont typeface="Arial" panose="020B0604020202020204" pitchFamily="34" charset="0"/>
              <a:buChar char="•"/>
            </a:pPr>
            <a:r>
              <a:rPr lang="en-NL" sz="2400" dirty="0">
                <a:solidFill>
                  <a:srgbClr val="1E1300"/>
                </a:solidFill>
                <a:latin typeface="Karrik" pitchFamily="2" charset="77"/>
              </a:rPr>
              <a:t>No more information silos </a:t>
            </a:r>
            <a:r>
              <a:rPr lang="en-NL" sz="2400" dirty="0">
                <a:solidFill>
                  <a:srgbClr val="1E1300"/>
                </a:solidFill>
                <a:latin typeface="Karrik" pitchFamily="2" charset="77"/>
                <a:sym typeface="Wingdings" pitchFamily="2" charset="2"/>
              </a:rPr>
              <a:t>= more security</a:t>
            </a:r>
          </a:p>
          <a:p>
            <a:pPr marL="800100" lvl="1" indent="-342900">
              <a:buFont typeface="Arial" panose="020B0604020202020204" pitchFamily="34" charset="0"/>
              <a:buChar char="•"/>
            </a:pPr>
            <a:r>
              <a:rPr lang="en-NL" sz="2400" dirty="0">
                <a:solidFill>
                  <a:srgbClr val="1E1300"/>
                </a:solidFill>
                <a:latin typeface="Karrik" pitchFamily="2" charset="77"/>
              </a:rPr>
              <a:t>Technosolutionism: neutral technical fix to objective problem (Trauttmansdorff, 2023)</a:t>
            </a:r>
          </a:p>
        </p:txBody>
      </p:sp>
      <p:sp>
        <p:nvSpPr>
          <p:cNvPr id="5" name="Rounded Rectangle 4">
            <a:extLst>
              <a:ext uri="{FF2B5EF4-FFF2-40B4-BE49-F238E27FC236}">
                <a16:creationId xmlns:a16="http://schemas.microsoft.com/office/drawing/2014/main" id="{752C43FC-8EF7-F653-2854-6CDB90C50B9D}"/>
              </a:ext>
            </a:extLst>
          </p:cNvPr>
          <p:cNvSpPr/>
          <p:nvPr/>
        </p:nvSpPr>
        <p:spPr>
          <a:xfrm>
            <a:off x="11152909" y="19302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9B8BCF7-6C4D-36F6-202F-96CEF39C89E4}"/>
              </a:ext>
            </a:extLst>
          </p:cNvPr>
          <p:cNvPicPr>
            <a:picLocks noChangeAspect="1"/>
          </p:cNvPicPr>
          <p:nvPr/>
        </p:nvPicPr>
        <p:blipFill>
          <a:blip r:embed="rId3"/>
          <a:stretch>
            <a:fillRect/>
          </a:stretch>
        </p:blipFill>
        <p:spPr>
          <a:xfrm>
            <a:off x="10133805" y="1012033"/>
            <a:ext cx="983455" cy="983455"/>
          </a:xfrm>
          <a:prstGeom prst="rect">
            <a:avLst/>
          </a:prstGeom>
        </p:spPr>
      </p:pic>
    </p:spTree>
    <p:extLst>
      <p:ext uri="{BB962C8B-B14F-4D97-AF65-F5344CB8AC3E}">
        <p14:creationId xmlns:p14="http://schemas.microsoft.com/office/powerpoint/2010/main" val="142029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A9E62-60E7-C9EA-D09F-B43597C74E1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4E23ED27-9685-1709-FD5D-DA3C7B7E468D}"/>
              </a:ext>
            </a:extLst>
          </p:cNvPr>
          <p:cNvSpPr/>
          <p:nvPr/>
        </p:nvSpPr>
        <p:spPr>
          <a:xfrm>
            <a:off x="11152909" y="19302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066D88B-7E3A-CB30-09D7-5C71E14D15DC}"/>
              </a:ext>
            </a:extLst>
          </p:cNvPr>
          <p:cNvSpPr txBox="1">
            <a:spLocks/>
          </p:cNvSpPr>
          <p:nvPr/>
        </p:nvSpPr>
        <p:spPr>
          <a:xfrm>
            <a:off x="838200" y="365126"/>
            <a:ext cx="9259957" cy="1325563"/>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a:lstStyle>
          <a:p>
            <a:pPr>
              <a:lnSpc>
                <a:spcPct val="150000"/>
              </a:lnSpc>
            </a:pPr>
            <a:r>
              <a:rPr lang="en-NL" sz="3200" dirty="0">
                <a:solidFill>
                  <a:srgbClr val="1E1300"/>
                </a:solidFill>
              </a:rPr>
              <a:t>Groundwork P.2</a:t>
            </a:r>
            <a:br>
              <a:rPr lang="en-NL" sz="3200" dirty="0">
                <a:solidFill>
                  <a:srgbClr val="1E1300"/>
                </a:solidFill>
              </a:rPr>
            </a:br>
            <a:r>
              <a:rPr lang="en-NL" sz="2000" dirty="0">
                <a:solidFill>
                  <a:srgbClr val="1E1300"/>
                </a:solidFill>
              </a:rPr>
              <a:t>Connecting the Dots</a:t>
            </a:r>
            <a:endParaRPr lang="en-NL" sz="3200" dirty="0">
              <a:solidFill>
                <a:srgbClr val="1E1300"/>
              </a:solidFill>
            </a:endParaRPr>
          </a:p>
        </p:txBody>
      </p:sp>
      <p:sp>
        <p:nvSpPr>
          <p:cNvPr id="7" name="Rectangle 6">
            <a:extLst>
              <a:ext uri="{FF2B5EF4-FFF2-40B4-BE49-F238E27FC236}">
                <a16:creationId xmlns:a16="http://schemas.microsoft.com/office/drawing/2014/main" id="{FFDAA202-7A09-B10A-ECED-5C86EFF6D7BE}"/>
              </a:ext>
            </a:extLst>
          </p:cNvPr>
          <p:cNvSpPr/>
          <p:nvPr/>
        </p:nvSpPr>
        <p:spPr>
          <a:xfrm>
            <a:off x="942109" y="3006436"/>
            <a:ext cx="2909455" cy="983673"/>
          </a:xfrm>
          <a:prstGeom prst="rect">
            <a:avLst/>
          </a:prstGeom>
          <a:ln w="28575">
            <a:solidFill>
              <a:srgbClr val="1E13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L" sz="2400" dirty="0">
                <a:solidFill>
                  <a:srgbClr val="1E1300"/>
                </a:solidFill>
                <a:latin typeface="Karrik" pitchFamily="2" charset="77"/>
              </a:rPr>
              <a:t>Efficiency and Innovation</a:t>
            </a:r>
          </a:p>
        </p:txBody>
      </p:sp>
      <p:sp>
        <p:nvSpPr>
          <p:cNvPr id="8" name="TextBox 7">
            <a:extLst>
              <a:ext uri="{FF2B5EF4-FFF2-40B4-BE49-F238E27FC236}">
                <a16:creationId xmlns:a16="http://schemas.microsoft.com/office/drawing/2014/main" id="{C3FDACAA-E38F-A12F-9E39-36303ED5CD54}"/>
              </a:ext>
            </a:extLst>
          </p:cNvPr>
          <p:cNvSpPr txBox="1"/>
          <p:nvPr/>
        </p:nvSpPr>
        <p:spPr>
          <a:xfrm>
            <a:off x="1267690" y="4142510"/>
            <a:ext cx="2583869" cy="830997"/>
          </a:xfrm>
          <a:prstGeom prst="rect">
            <a:avLst/>
          </a:prstGeom>
          <a:noFill/>
        </p:spPr>
        <p:txBody>
          <a:bodyPr wrap="square" rtlCol="0">
            <a:spAutoFit/>
          </a:bodyPr>
          <a:lstStyle/>
          <a:p>
            <a:r>
              <a:rPr lang="en-NL" sz="2400" dirty="0">
                <a:solidFill>
                  <a:srgbClr val="1E1300"/>
                </a:solidFill>
                <a:latin typeface=""/>
              </a:rPr>
              <a:t>Legitimating Narrative</a:t>
            </a:r>
          </a:p>
        </p:txBody>
      </p:sp>
      <p:cxnSp>
        <p:nvCxnSpPr>
          <p:cNvPr id="9" name="Straight Connector 8">
            <a:extLst>
              <a:ext uri="{FF2B5EF4-FFF2-40B4-BE49-F238E27FC236}">
                <a16:creationId xmlns:a16="http://schemas.microsoft.com/office/drawing/2014/main" id="{6DB0FF51-7112-106E-A43E-7249B60BC97A}"/>
              </a:ext>
            </a:extLst>
          </p:cNvPr>
          <p:cNvCxnSpPr>
            <a:cxnSpLocks/>
          </p:cNvCxnSpPr>
          <p:nvPr/>
        </p:nvCxnSpPr>
        <p:spPr>
          <a:xfrm>
            <a:off x="942109" y="3990108"/>
            <a:ext cx="0" cy="567901"/>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87F97A4C-0442-9680-CC10-22C33DBE3F4E}"/>
              </a:ext>
            </a:extLst>
          </p:cNvPr>
          <p:cNvCxnSpPr>
            <a:cxnSpLocks/>
            <a:stCxn id="8" idx="1"/>
          </p:cNvCxnSpPr>
          <p:nvPr/>
        </p:nvCxnSpPr>
        <p:spPr>
          <a:xfrm>
            <a:off x="1267690" y="4558009"/>
            <a:ext cx="0" cy="0"/>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sp>
        <p:nvSpPr>
          <p:cNvPr id="12" name="Rectangle 11">
            <a:extLst>
              <a:ext uri="{FF2B5EF4-FFF2-40B4-BE49-F238E27FC236}">
                <a16:creationId xmlns:a16="http://schemas.microsoft.com/office/drawing/2014/main" id="{A96F0E3C-16BF-3227-B11E-4FD6D4EBCC1D}"/>
              </a:ext>
            </a:extLst>
          </p:cNvPr>
          <p:cNvSpPr/>
          <p:nvPr/>
        </p:nvSpPr>
        <p:spPr>
          <a:xfrm>
            <a:off x="4530437" y="3006436"/>
            <a:ext cx="2909455" cy="983673"/>
          </a:xfrm>
          <a:prstGeom prst="rect">
            <a:avLst/>
          </a:prstGeom>
          <a:ln w="28575">
            <a:solidFill>
              <a:srgbClr val="1E13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L" sz="2400" dirty="0">
                <a:solidFill>
                  <a:srgbClr val="1E1300"/>
                </a:solidFill>
                <a:latin typeface="Karrik" pitchFamily="2" charset="77"/>
              </a:rPr>
              <a:t>Technosolutionism</a:t>
            </a:r>
          </a:p>
        </p:txBody>
      </p:sp>
      <p:sp>
        <p:nvSpPr>
          <p:cNvPr id="13" name="TextBox 12">
            <a:extLst>
              <a:ext uri="{FF2B5EF4-FFF2-40B4-BE49-F238E27FC236}">
                <a16:creationId xmlns:a16="http://schemas.microsoft.com/office/drawing/2014/main" id="{CF1DAA79-25C1-0D6F-BCF8-1852C23CC476}"/>
              </a:ext>
            </a:extLst>
          </p:cNvPr>
          <p:cNvSpPr txBox="1"/>
          <p:nvPr/>
        </p:nvSpPr>
        <p:spPr>
          <a:xfrm>
            <a:off x="4904510" y="4142510"/>
            <a:ext cx="1884211" cy="830997"/>
          </a:xfrm>
          <a:prstGeom prst="rect">
            <a:avLst/>
          </a:prstGeom>
          <a:noFill/>
        </p:spPr>
        <p:txBody>
          <a:bodyPr wrap="square" rtlCol="0">
            <a:spAutoFit/>
          </a:bodyPr>
          <a:lstStyle/>
          <a:p>
            <a:r>
              <a:rPr lang="en-NL" sz="2400" dirty="0">
                <a:solidFill>
                  <a:srgbClr val="1E1300"/>
                </a:solidFill>
                <a:latin typeface=""/>
              </a:rPr>
              <a:t>Discursive Move</a:t>
            </a:r>
          </a:p>
        </p:txBody>
      </p:sp>
      <p:cxnSp>
        <p:nvCxnSpPr>
          <p:cNvPr id="14" name="Straight Connector 13">
            <a:extLst>
              <a:ext uri="{FF2B5EF4-FFF2-40B4-BE49-F238E27FC236}">
                <a16:creationId xmlns:a16="http://schemas.microsoft.com/office/drawing/2014/main" id="{99293AD7-50AA-33BB-C817-6F72C9072B65}"/>
              </a:ext>
            </a:extLst>
          </p:cNvPr>
          <p:cNvCxnSpPr>
            <a:cxnSpLocks/>
          </p:cNvCxnSpPr>
          <p:nvPr/>
        </p:nvCxnSpPr>
        <p:spPr>
          <a:xfrm>
            <a:off x="4530437" y="3990107"/>
            <a:ext cx="0" cy="506345"/>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38DB9C12-59F6-5D5B-E348-DDFEE9EA267A}"/>
              </a:ext>
            </a:extLst>
          </p:cNvPr>
          <p:cNvCxnSpPr>
            <a:cxnSpLocks/>
          </p:cNvCxnSpPr>
          <p:nvPr/>
        </p:nvCxnSpPr>
        <p:spPr>
          <a:xfrm flipH="1">
            <a:off x="4530437" y="4496452"/>
            <a:ext cx="325581" cy="0"/>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sp>
        <p:nvSpPr>
          <p:cNvPr id="17" name="Rectangle 16">
            <a:extLst>
              <a:ext uri="{FF2B5EF4-FFF2-40B4-BE49-F238E27FC236}">
                <a16:creationId xmlns:a16="http://schemas.microsoft.com/office/drawing/2014/main" id="{BABE5AC1-E3CA-D33D-C9FC-6A2BD7F9C4D7}"/>
              </a:ext>
            </a:extLst>
          </p:cNvPr>
          <p:cNvSpPr/>
          <p:nvPr/>
        </p:nvSpPr>
        <p:spPr>
          <a:xfrm>
            <a:off x="8118765" y="3006435"/>
            <a:ext cx="2909455" cy="983673"/>
          </a:xfrm>
          <a:prstGeom prst="rect">
            <a:avLst/>
          </a:prstGeom>
          <a:ln w="28575">
            <a:solidFill>
              <a:srgbClr val="1E13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L" sz="2400" dirty="0">
                <a:solidFill>
                  <a:srgbClr val="1E1300"/>
                </a:solidFill>
                <a:latin typeface="Karrik" pitchFamily="2" charset="77"/>
              </a:rPr>
              <a:t>Compliance by Design</a:t>
            </a:r>
          </a:p>
        </p:txBody>
      </p:sp>
      <p:sp>
        <p:nvSpPr>
          <p:cNvPr id="18" name="TextBox 17">
            <a:extLst>
              <a:ext uri="{FF2B5EF4-FFF2-40B4-BE49-F238E27FC236}">
                <a16:creationId xmlns:a16="http://schemas.microsoft.com/office/drawing/2014/main" id="{A3A7BC7D-D666-3446-CF27-CED8066A1A93}"/>
              </a:ext>
            </a:extLst>
          </p:cNvPr>
          <p:cNvSpPr txBox="1"/>
          <p:nvPr/>
        </p:nvSpPr>
        <p:spPr>
          <a:xfrm>
            <a:off x="8444344" y="4142510"/>
            <a:ext cx="2479961" cy="830997"/>
          </a:xfrm>
          <a:prstGeom prst="rect">
            <a:avLst/>
          </a:prstGeom>
          <a:noFill/>
        </p:spPr>
        <p:txBody>
          <a:bodyPr wrap="square" rtlCol="0">
            <a:spAutoFit/>
          </a:bodyPr>
          <a:lstStyle/>
          <a:p>
            <a:r>
              <a:rPr lang="en-NL" sz="2400" dirty="0">
                <a:solidFill>
                  <a:srgbClr val="1E1300"/>
                </a:solidFill>
                <a:latin typeface=""/>
              </a:rPr>
              <a:t>Implementing Mechanism</a:t>
            </a:r>
          </a:p>
        </p:txBody>
      </p:sp>
      <p:cxnSp>
        <p:nvCxnSpPr>
          <p:cNvPr id="19" name="Straight Connector 18">
            <a:extLst>
              <a:ext uri="{FF2B5EF4-FFF2-40B4-BE49-F238E27FC236}">
                <a16:creationId xmlns:a16="http://schemas.microsoft.com/office/drawing/2014/main" id="{A9055587-F9B6-35CA-3649-225A6121AA4B}"/>
              </a:ext>
            </a:extLst>
          </p:cNvPr>
          <p:cNvCxnSpPr>
            <a:cxnSpLocks/>
          </p:cNvCxnSpPr>
          <p:nvPr/>
        </p:nvCxnSpPr>
        <p:spPr>
          <a:xfrm>
            <a:off x="8118765" y="3990106"/>
            <a:ext cx="0" cy="506345"/>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63959766-AC6D-1C79-CB35-284FD62652E1}"/>
              </a:ext>
            </a:extLst>
          </p:cNvPr>
          <p:cNvCxnSpPr>
            <a:cxnSpLocks/>
          </p:cNvCxnSpPr>
          <p:nvPr/>
        </p:nvCxnSpPr>
        <p:spPr>
          <a:xfrm flipH="1">
            <a:off x="8118765" y="4496451"/>
            <a:ext cx="325581" cy="0"/>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5EA1786A-78C6-8859-80CC-1330BD2AB0A6}"/>
              </a:ext>
            </a:extLst>
          </p:cNvPr>
          <p:cNvCxnSpPr>
            <a:stCxn id="7" idx="3"/>
            <a:endCxn id="12" idx="1"/>
          </p:cNvCxnSpPr>
          <p:nvPr/>
        </p:nvCxnSpPr>
        <p:spPr>
          <a:xfrm>
            <a:off x="3851564" y="3498273"/>
            <a:ext cx="678873" cy="0"/>
          </a:xfrm>
          <a:prstGeom prst="straightConnector1">
            <a:avLst/>
          </a:prstGeom>
          <a:ln w="38100">
            <a:solidFill>
              <a:srgbClr val="1E1300"/>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C0B1BCFD-9161-356C-D987-409E77794462}"/>
              </a:ext>
            </a:extLst>
          </p:cNvPr>
          <p:cNvCxnSpPr/>
          <p:nvPr/>
        </p:nvCxnSpPr>
        <p:spPr>
          <a:xfrm>
            <a:off x="7439892" y="3498271"/>
            <a:ext cx="678873" cy="0"/>
          </a:xfrm>
          <a:prstGeom prst="straightConnector1">
            <a:avLst/>
          </a:prstGeom>
          <a:ln w="38100">
            <a:solidFill>
              <a:srgbClr val="1E1300"/>
            </a:solidFill>
            <a:tailEnd type="triangle"/>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D8B4E188-00DC-1F66-4D2C-5CF1224173CA}"/>
              </a:ext>
            </a:extLst>
          </p:cNvPr>
          <p:cNvCxnSpPr>
            <a:cxnSpLocks/>
            <a:stCxn id="8" idx="1"/>
          </p:cNvCxnSpPr>
          <p:nvPr/>
        </p:nvCxnSpPr>
        <p:spPr>
          <a:xfrm flipH="1">
            <a:off x="942109" y="4558009"/>
            <a:ext cx="325581" cy="0"/>
          </a:xfrm>
          <a:prstGeom prst="line">
            <a:avLst/>
          </a:prstGeom>
          <a:ln w="28575">
            <a:solidFill>
              <a:srgbClr val="1E1300"/>
            </a:solidFill>
          </a:ln>
        </p:spPr>
        <p:style>
          <a:lnRef idx="1">
            <a:schemeClr val="accent6"/>
          </a:lnRef>
          <a:fillRef idx="0">
            <a:schemeClr val="accent6"/>
          </a:fillRef>
          <a:effectRef idx="0">
            <a:schemeClr val="accent6"/>
          </a:effectRef>
          <a:fontRef idx="minor">
            <a:schemeClr val="tx1"/>
          </a:fontRef>
        </p:style>
      </p:cxnSp>
      <p:sp>
        <p:nvSpPr>
          <p:cNvPr id="33" name="Rounded Rectangle 32">
            <a:extLst>
              <a:ext uri="{FF2B5EF4-FFF2-40B4-BE49-F238E27FC236}">
                <a16:creationId xmlns:a16="http://schemas.microsoft.com/office/drawing/2014/main" id="{AA18DFD1-1069-D1E7-CA2C-E19A23F3CDAF}"/>
              </a:ext>
            </a:extLst>
          </p:cNvPr>
          <p:cNvSpPr/>
          <p:nvPr/>
        </p:nvSpPr>
        <p:spPr>
          <a:xfrm>
            <a:off x="10289835" y="1037915"/>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10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19E3-0F47-D236-243A-D77788B44026}"/>
              </a:ext>
            </a:extLst>
          </p:cNvPr>
          <p:cNvSpPr>
            <a:spLocks noGrp="1"/>
          </p:cNvSpPr>
          <p:nvPr>
            <p:ph type="title"/>
          </p:nvPr>
        </p:nvSpPr>
        <p:spPr/>
        <p:txBody>
          <a:bodyPr>
            <a:normAutofit/>
          </a:bodyPr>
          <a:lstStyle/>
          <a:p>
            <a:r>
              <a:rPr lang="en-NL" sz="3200" dirty="0">
                <a:solidFill>
                  <a:srgbClr val="ADC901"/>
                </a:solidFill>
              </a:rPr>
              <a:t>Method</a:t>
            </a:r>
          </a:p>
        </p:txBody>
      </p:sp>
      <p:sp>
        <p:nvSpPr>
          <p:cNvPr id="3" name="Content Placeholder 2">
            <a:extLst>
              <a:ext uri="{FF2B5EF4-FFF2-40B4-BE49-F238E27FC236}">
                <a16:creationId xmlns:a16="http://schemas.microsoft.com/office/drawing/2014/main" id="{2BAA5BF8-8D49-3730-0AC0-26032B0B9306}"/>
              </a:ext>
            </a:extLst>
          </p:cNvPr>
          <p:cNvSpPr>
            <a:spLocks noGrp="1"/>
          </p:cNvSpPr>
          <p:nvPr>
            <p:ph idx="1"/>
          </p:nvPr>
        </p:nvSpPr>
        <p:spPr>
          <a:xfrm>
            <a:off x="2260656" y="2347603"/>
            <a:ext cx="8845829" cy="2581274"/>
          </a:xfrm>
        </p:spPr>
        <p:txBody>
          <a:bodyPr>
            <a:normAutofit/>
          </a:bodyPr>
          <a:lstStyle/>
          <a:p>
            <a:r>
              <a:rPr lang="en-NL" sz="2400" dirty="0">
                <a:solidFill>
                  <a:srgbClr val="ADC901"/>
                </a:solidFill>
                <a:latin typeface=""/>
              </a:rPr>
              <a:t>Semi-structured interviews with experts</a:t>
            </a:r>
          </a:p>
          <a:p>
            <a:endParaRPr lang="en-NL" sz="2400" dirty="0">
              <a:solidFill>
                <a:srgbClr val="ADC901"/>
              </a:solidFill>
              <a:latin typeface=""/>
            </a:endParaRPr>
          </a:p>
          <a:p>
            <a:r>
              <a:rPr lang="en-GB" sz="2400" dirty="0">
                <a:solidFill>
                  <a:srgbClr val="ADC901"/>
                </a:solidFill>
                <a:latin typeface=""/>
              </a:rPr>
              <a:t>D</a:t>
            </a:r>
            <a:r>
              <a:rPr lang="en-NL" sz="2400" dirty="0">
                <a:solidFill>
                  <a:srgbClr val="ADC901"/>
                </a:solidFill>
                <a:latin typeface=""/>
              </a:rPr>
              <a:t>ocument analysis of “working documents”</a:t>
            </a:r>
          </a:p>
          <a:p>
            <a:endParaRPr lang="en-NL" sz="2400" dirty="0">
              <a:solidFill>
                <a:srgbClr val="ADC901"/>
              </a:solidFill>
              <a:latin typeface=""/>
            </a:endParaRPr>
          </a:p>
          <a:p>
            <a:r>
              <a:rPr lang="en-NL" sz="2400" dirty="0">
                <a:solidFill>
                  <a:srgbClr val="ADC901"/>
                </a:solidFill>
                <a:latin typeface=""/>
              </a:rPr>
              <a:t>So far: 100 documents + 4 interviews, more to come</a:t>
            </a:r>
          </a:p>
        </p:txBody>
      </p:sp>
      <p:sp>
        <p:nvSpPr>
          <p:cNvPr id="10" name="TextBox 9">
            <a:extLst>
              <a:ext uri="{FF2B5EF4-FFF2-40B4-BE49-F238E27FC236}">
                <a16:creationId xmlns:a16="http://schemas.microsoft.com/office/drawing/2014/main" id="{0DA2B6B1-1450-ABEB-0A2C-85283F0928EB}"/>
              </a:ext>
            </a:extLst>
          </p:cNvPr>
          <p:cNvSpPr txBox="1"/>
          <p:nvPr/>
        </p:nvSpPr>
        <p:spPr>
          <a:xfrm>
            <a:off x="8417106" y="3653101"/>
            <a:ext cx="2068195" cy="461665"/>
          </a:xfrm>
          <a:prstGeom prst="rect">
            <a:avLst/>
          </a:prstGeom>
          <a:noFill/>
        </p:spPr>
        <p:txBody>
          <a:bodyPr wrap="none" rtlCol="0">
            <a:spAutoFit/>
          </a:bodyPr>
          <a:lstStyle/>
          <a:p>
            <a:r>
              <a:rPr lang="en-NL" sz="2400" dirty="0">
                <a:solidFill>
                  <a:srgbClr val="ADC901"/>
                </a:solidFill>
                <a:latin typeface=""/>
              </a:rPr>
              <a:t>Presentations</a:t>
            </a:r>
          </a:p>
        </p:txBody>
      </p:sp>
      <p:sp>
        <p:nvSpPr>
          <p:cNvPr id="11" name="TextBox 10">
            <a:extLst>
              <a:ext uri="{FF2B5EF4-FFF2-40B4-BE49-F238E27FC236}">
                <a16:creationId xmlns:a16="http://schemas.microsoft.com/office/drawing/2014/main" id="{827061FE-C205-431B-78EA-5F42E048C884}"/>
              </a:ext>
            </a:extLst>
          </p:cNvPr>
          <p:cNvSpPr txBox="1"/>
          <p:nvPr/>
        </p:nvSpPr>
        <p:spPr>
          <a:xfrm>
            <a:off x="8858440" y="3140991"/>
            <a:ext cx="2444900" cy="461665"/>
          </a:xfrm>
          <a:prstGeom prst="rect">
            <a:avLst/>
          </a:prstGeom>
          <a:noFill/>
        </p:spPr>
        <p:txBody>
          <a:bodyPr wrap="none" rtlCol="0">
            <a:spAutoFit/>
          </a:bodyPr>
          <a:lstStyle/>
          <a:p>
            <a:r>
              <a:rPr lang="en-NL" sz="2400" dirty="0">
                <a:solidFill>
                  <a:srgbClr val="ADC901"/>
                </a:solidFill>
                <a:latin typeface=""/>
              </a:rPr>
              <a:t>Meeting minutes</a:t>
            </a:r>
          </a:p>
        </p:txBody>
      </p:sp>
      <p:sp>
        <p:nvSpPr>
          <p:cNvPr id="12" name="TextBox 11">
            <a:extLst>
              <a:ext uri="{FF2B5EF4-FFF2-40B4-BE49-F238E27FC236}">
                <a16:creationId xmlns:a16="http://schemas.microsoft.com/office/drawing/2014/main" id="{9865C42C-C80F-1A81-D9C6-5136710D8FAC}"/>
              </a:ext>
            </a:extLst>
          </p:cNvPr>
          <p:cNvSpPr txBox="1"/>
          <p:nvPr/>
        </p:nvSpPr>
        <p:spPr>
          <a:xfrm>
            <a:off x="8417106" y="2628881"/>
            <a:ext cx="1555234" cy="461665"/>
          </a:xfrm>
          <a:prstGeom prst="rect">
            <a:avLst/>
          </a:prstGeom>
          <a:noFill/>
        </p:spPr>
        <p:txBody>
          <a:bodyPr wrap="none" rtlCol="0">
            <a:spAutoFit/>
          </a:bodyPr>
          <a:lstStyle/>
          <a:p>
            <a:r>
              <a:rPr lang="en-NL" sz="2400" dirty="0">
                <a:solidFill>
                  <a:srgbClr val="ADC901"/>
                </a:solidFill>
                <a:latin typeface=""/>
              </a:rPr>
              <a:t>Speeches</a:t>
            </a:r>
          </a:p>
        </p:txBody>
      </p:sp>
      <p:sp>
        <p:nvSpPr>
          <p:cNvPr id="14" name="Rounded Rectangle 13">
            <a:extLst>
              <a:ext uri="{FF2B5EF4-FFF2-40B4-BE49-F238E27FC236}">
                <a16:creationId xmlns:a16="http://schemas.microsoft.com/office/drawing/2014/main" id="{C857002F-34D4-A0CF-7A99-329695D13044}"/>
              </a:ext>
            </a:extLst>
          </p:cNvPr>
          <p:cNvSpPr/>
          <p:nvPr/>
        </p:nvSpPr>
        <p:spPr>
          <a:xfrm>
            <a:off x="-1" y="4457658"/>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D4ADE34-A4B8-E2E2-F2B5-4269DA2A2CA9}"/>
              </a:ext>
            </a:extLst>
          </p:cNvPr>
          <p:cNvSpPr/>
          <p:nvPr/>
        </p:nvSpPr>
        <p:spPr>
          <a:xfrm>
            <a:off x="888660" y="363824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CBAF3A0-93BC-2949-55D4-CBFD96E24607}"/>
              </a:ext>
            </a:extLst>
          </p:cNvPr>
          <p:cNvPicPr>
            <a:picLocks noChangeAspect="1"/>
          </p:cNvPicPr>
          <p:nvPr/>
        </p:nvPicPr>
        <p:blipFill>
          <a:blip r:embed="rId3"/>
          <a:stretch>
            <a:fillRect/>
          </a:stretch>
        </p:blipFill>
        <p:spPr>
          <a:xfrm>
            <a:off x="5811584" y="1475617"/>
            <a:ext cx="871986" cy="871986"/>
          </a:xfrm>
          <a:prstGeom prst="rect">
            <a:avLst/>
          </a:prstGeom>
        </p:spPr>
      </p:pic>
    </p:spTree>
    <p:extLst>
      <p:ext uri="{BB962C8B-B14F-4D97-AF65-F5344CB8AC3E}">
        <p14:creationId xmlns:p14="http://schemas.microsoft.com/office/powerpoint/2010/main" val="203796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6180F-6A6E-3B72-4D12-7331F3A1B316}"/>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6D8A499-4738-835C-AA98-84C71323F981}"/>
              </a:ext>
            </a:extLst>
          </p:cNvPr>
          <p:cNvSpPr/>
          <p:nvPr/>
        </p:nvSpPr>
        <p:spPr>
          <a:xfrm>
            <a:off x="11152909" y="19302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8446D6E-A821-9B0F-7781-FE643AE35E29}"/>
              </a:ext>
            </a:extLst>
          </p:cNvPr>
          <p:cNvSpPr/>
          <p:nvPr/>
        </p:nvSpPr>
        <p:spPr>
          <a:xfrm>
            <a:off x="10289835" y="1037915"/>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C37ADB3-C41D-D880-9CBB-6CD82C824096}"/>
              </a:ext>
            </a:extLst>
          </p:cNvPr>
          <p:cNvSpPr txBox="1">
            <a:spLocks/>
          </p:cNvSpPr>
          <p:nvPr/>
        </p:nvSpPr>
        <p:spPr>
          <a:xfrm>
            <a:off x="838200" y="365126"/>
            <a:ext cx="9259957" cy="1325563"/>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a:lstStyle>
          <a:p>
            <a:pPr>
              <a:lnSpc>
                <a:spcPct val="150000"/>
              </a:lnSpc>
            </a:pPr>
            <a:r>
              <a:rPr lang="en-NL" sz="3200" dirty="0">
                <a:solidFill>
                  <a:srgbClr val="1E1300"/>
                </a:solidFill>
              </a:rPr>
              <a:t>Findings P.1</a:t>
            </a:r>
          </a:p>
          <a:p>
            <a:pPr>
              <a:lnSpc>
                <a:spcPct val="150000"/>
              </a:lnSpc>
            </a:pPr>
            <a:r>
              <a:rPr lang="en-NL" sz="2000" dirty="0">
                <a:solidFill>
                  <a:srgbClr val="1E1300"/>
                </a:solidFill>
              </a:rPr>
              <a:t>Compliance by Design</a:t>
            </a:r>
          </a:p>
        </p:txBody>
      </p:sp>
      <p:sp>
        <p:nvSpPr>
          <p:cNvPr id="17" name="Rounded Rectangle 16">
            <a:extLst>
              <a:ext uri="{FF2B5EF4-FFF2-40B4-BE49-F238E27FC236}">
                <a16:creationId xmlns:a16="http://schemas.microsoft.com/office/drawing/2014/main" id="{D037AC3D-FDD2-B631-454A-D8782EF57246}"/>
              </a:ext>
            </a:extLst>
          </p:cNvPr>
          <p:cNvSpPr/>
          <p:nvPr/>
        </p:nvSpPr>
        <p:spPr>
          <a:xfrm>
            <a:off x="888660" y="5265151"/>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18" name="Rounded Rectangle 17">
            <a:extLst>
              <a:ext uri="{FF2B5EF4-FFF2-40B4-BE49-F238E27FC236}">
                <a16:creationId xmlns:a16="http://schemas.microsoft.com/office/drawing/2014/main" id="{209F06D3-24B8-F402-4E64-A64E0CBD0064}"/>
              </a:ext>
            </a:extLst>
          </p:cNvPr>
          <p:cNvSpPr/>
          <p:nvPr/>
        </p:nvSpPr>
        <p:spPr>
          <a:xfrm>
            <a:off x="-1" y="4457658"/>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19" name="Rounded Rectangle 18">
            <a:extLst>
              <a:ext uri="{FF2B5EF4-FFF2-40B4-BE49-F238E27FC236}">
                <a16:creationId xmlns:a16="http://schemas.microsoft.com/office/drawing/2014/main" id="{EE49DB94-FB84-406B-3991-71136D412A47}"/>
              </a:ext>
            </a:extLst>
          </p:cNvPr>
          <p:cNvSpPr/>
          <p:nvPr/>
        </p:nvSpPr>
        <p:spPr>
          <a:xfrm>
            <a:off x="888660" y="363824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20" name="TextBox 19">
            <a:extLst>
              <a:ext uri="{FF2B5EF4-FFF2-40B4-BE49-F238E27FC236}">
                <a16:creationId xmlns:a16="http://schemas.microsoft.com/office/drawing/2014/main" id="{CCC9547F-171A-45C3-FA9F-9E477EC3CE57}"/>
              </a:ext>
            </a:extLst>
          </p:cNvPr>
          <p:cNvSpPr txBox="1"/>
          <p:nvPr/>
        </p:nvSpPr>
        <p:spPr>
          <a:xfrm>
            <a:off x="1212224" y="1902516"/>
            <a:ext cx="8885933" cy="1200329"/>
          </a:xfrm>
          <a:prstGeom prst="rect">
            <a:avLst/>
          </a:prstGeom>
          <a:noFill/>
        </p:spPr>
        <p:txBody>
          <a:bodyPr wrap="square">
            <a:spAutoFit/>
          </a:bodyPr>
          <a:lstStyle/>
          <a:p>
            <a:r>
              <a:rPr lang="en-NL" sz="2400" kern="1200" dirty="0">
                <a:solidFill>
                  <a:srgbClr val="1E1300"/>
                </a:solidFill>
                <a:effectLst/>
                <a:latin typeface="Karrik" pitchFamily="2" charset="77"/>
              </a:rPr>
              <a:t>"We can now use operational information to do research and innovation, which is really groundbreaking. And it's very clear [legally], and nobody can really contest it."</a:t>
            </a:r>
          </a:p>
        </p:txBody>
      </p:sp>
      <p:sp>
        <p:nvSpPr>
          <p:cNvPr id="21" name="TextBox 20">
            <a:extLst>
              <a:ext uri="{FF2B5EF4-FFF2-40B4-BE49-F238E27FC236}">
                <a16:creationId xmlns:a16="http://schemas.microsoft.com/office/drawing/2014/main" id="{CA4ED166-89A7-953E-E165-94708DFE715A}"/>
              </a:ext>
            </a:extLst>
          </p:cNvPr>
          <p:cNvSpPr txBox="1"/>
          <p:nvPr/>
        </p:nvSpPr>
        <p:spPr>
          <a:xfrm>
            <a:off x="1960201" y="3642130"/>
            <a:ext cx="8885933" cy="830997"/>
          </a:xfrm>
          <a:prstGeom prst="rect">
            <a:avLst/>
          </a:prstGeom>
          <a:noFill/>
        </p:spPr>
        <p:txBody>
          <a:bodyPr wrap="square">
            <a:spAutoFit/>
          </a:bodyPr>
          <a:lstStyle/>
          <a:p>
            <a:r>
              <a:rPr lang="en-NL" sz="2400" dirty="0">
                <a:solidFill>
                  <a:srgbClr val="1E1300"/>
                </a:solidFill>
                <a:latin typeface="Karrik" pitchFamily="2" charset="77"/>
              </a:rPr>
              <a:t>"Regulating without stifling innovation. I mean, you don't have that many alternatives, I think."</a:t>
            </a:r>
          </a:p>
        </p:txBody>
      </p:sp>
      <p:sp>
        <p:nvSpPr>
          <p:cNvPr id="22" name="TextBox 21">
            <a:extLst>
              <a:ext uri="{FF2B5EF4-FFF2-40B4-BE49-F238E27FC236}">
                <a16:creationId xmlns:a16="http://schemas.microsoft.com/office/drawing/2014/main" id="{8D9B5AFF-760E-B5D6-42C1-8623EA9AE2D1}"/>
              </a:ext>
            </a:extLst>
          </p:cNvPr>
          <p:cNvSpPr txBox="1"/>
          <p:nvPr/>
        </p:nvSpPr>
        <p:spPr>
          <a:xfrm>
            <a:off x="1960200" y="5212113"/>
            <a:ext cx="8885933" cy="830997"/>
          </a:xfrm>
          <a:prstGeom prst="rect">
            <a:avLst/>
          </a:prstGeom>
          <a:noFill/>
        </p:spPr>
        <p:txBody>
          <a:bodyPr wrap="square">
            <a:spAutoFit/>
          </a:bodyPr>
          <a:lstStyle/>
          <a:p>
            <a:r>
              <a:rPr lang="en-NL" sz="2400" b="1" dirty="0">
                <a:solidFill>
                  <a:srgbClr val="1E1300"/>
                </a:solidFill>
                <a:latin typeface="Karrik" pitchFamily="2" charset="77"/>
              </a:rPr>
              <a:t>Compliance by design </a:t>
            </a:r>
            <a:r>
              <a:rPr lang="en-NL" sz="2400" dirty="0">
                <a:solidFill>
                  <a:srgbClr val="1E1300"/>
                </a:solidFill>
                <a:latin typeface="Karrik" pitchFamily="2" charset="77"/>
              </a:rPr>
              <a:t>vs privacy by design</a:t>
            </a:r>
          </a:p>
          <a:p>
            <a:pPr marL="342900" indent="-342900">
              <a:buFont typeface="Arial" panose="020B0604020202020204" pitchFamily="34" charset="0"/>
              <a:buChar char="•"/>
            </a:pPr>
            <a:r>
              <a:rPr lang="en-NL" sz="2400" dirty="0">
                <a:solidFill>
                  <a:srgbClr val="1E1300"/>
                </a:solidFill>
                <a:latin typeface="Karrik" pitchFamily="2" charset="77"/>
              </a:rPr>
              <a:t>Rules as text vs principles of GDPR</a:t>
            </a:r>
          </a:p>
        </p:txBody>
      </p:sp>
      <p:pic>
        <p:nvPicPr>
          <p:cNvPr id="27" name="Picture 26">
            <a:extLst>
              <a:ext uri="{FF2B5EF4-FFF2-40B4-BE49-F238E27FC236}">
                <a16:creationId xmlns:a16="http://schemas.microsoft.com/office/drawing/2014/main" id="{123060E7-19DD-E7CF-9A3F-60E4E16186B7}"/>
              </a:ext>
            </a:extLst>
          </p:cNvPr>
          <p:cNvPicPr>
            <a:picLocks noChangeAspect="1"/>
          </p:cNvPicPr>
          <p:nvPr/>
        </p:nvPicPr>
        <p:blipFill>
          <a:blip r:embed="rId3"/>
          <a:stretch>
            <a:fillRect/>
          </a:stretch>
        </p:blipFill>
        <p:spPr>
          <a:xfrm rot="7561243">
            <a:off x="6987885" y="5780608"/>
            <a:ext cx="923696" cy="923696"/>
          </a:xfrm>
          <a:prstGeom prst="rect">
            <a:avLst/>
          </a:prstGeom>
        </p:spPr>
      </p:pic>
    </p:spTree>
    <p:extLst>
      <p:ext uri="{BB962C8B-B14F-4D97-AF65-F5344CB8AC3E}">
        <p14:creationId xmlns:p14="http://schemas.microsoft.com/office/powerpoint/2010/main" val="236263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51384-1B2C-D857-B549-57F1A1BE9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84008-F4F3-3D90-1020-DB9D01C20E87}"/>
              </a:ext>
            </a:extLst>
          </p:cNvPr>
          <p:cNvSpPr txBox="1">
            <a:spLocks/>
          </p:cNvSpPr>
          <p:nvPr/>
        </p:nvSpPr>
        <p:spPr>
          <a:xfrm>
            <a:off x="838200" y="365126"/>
            <a:ext cx="9259957" cy="1325563"/>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a:lstStyle>
          <a:p>
            <a:pPr>
              <a:lnSpc>
                <a:spcPct val="150000"/>
              </a:lnSpc>
            </a:pPr>
            <a:r>
              <a:rPr lang="en-NL" sz="3200" dirty="0">
                <a:solidFill>
                  <a:srgbClr val="1E1300"/>
                </a:solidFill>
              </a:rPr>
              <a:t>Findings P.2</a:t>
            </a:r>
          </a:p>
          <a:p>
            <a:pPr>
              <a:lnSpc>
                <a:spcPct val="150000"/>
              </a:lnSpc>
            </a:pPr>
            <a:r>
              <a:rPr lang="en-NL" sz="2000" dirty="0">
                <a:solidFill>
                  <a:srgbClr val="1E1300"/>
                </a:solidFill>
              </a:rPr>
              <a:t>Not a new Database</a:t>
            </a:r>
          </a:p>
        </p:txBody>
      </p:sp>
      <p:sp>
        <p:nvSpPr>
          <p:cNvPr id="3" name="Rounded Rectangle 2">
            <a:extLst>
              <a:ext uri="{FF2B5EF4-FFF2-40B4-BE49-F238E27FC236}">
                <a16:creationId xmlns:a16="http://schemas.microsoft.com/office/drawing/2014/main" id="{CCB50F2F-7832-6DA9-2FED-5D07EBA61130}"/>
              </a:ext>
            </a:extLst>
          </p:cNvPr>
          <p:cNvSpPr/>
          <p:nvPr/>
        </p:nvSpPr>
        <p:spPr>
          <a:xfrm>
            <a:off x="888660" y="5265151"/>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4" name="Rounded Rectangle 3">
            <a:extLst>
              <a:ext uri="{FF2B5EF4-FFF2-40B4-BE49-F238E27FC236}">
                <a16:creationId xmlns:a16="http://schemas.microsoft.com/office/drawing/2014/main" id="{258E98D8-C4CB-4510-44CF-D2530CEA7960}"/>
              </a:ext>
            </a:extLst>
          </p:cNvPr>
          <p:cNvSpPr/>
          <p:nvPr/>
        </p:nvSpPr>
        <p:spPr>
          <a:xfrm>
            <a:off x="-1" y="4457658"/>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5" name="Rounded Rectangle 4">
            <a:extLst>
              <a:ext uri="{FF2B5EF4-FFF2-40B4-BE49-F238E27FC236}">
                <a16:creationId xmlns:a16="http://schemas.microsoft.com/office/drawing/2014/main" id="{70B47674-E9E9-B962-ECA2-2A924804C769}"/>
              </a:ext>
            </a:extLst>
          </p:cNvPr>
          <p:cNvSpPr/>
          <p:nvPr/>
        </p:nvSpPr>
        <p:spPr>
          <a:xfrm>
            <a:off x="888660" y="363824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6" name="Rounded Rectangle 5">
            <a:extLst>
              <a:ext uri="{FF2B5EF4-FFF2-40B4-BE49-F238E27FC236}">
                <a16:creationId xmlns:a16="http://schemas.microsoft.com/office/drawing/2014/main" id="{269A4389-64E2-6DA2-DFEA-D7664A38CED3}"/>
              </a:ext>
            </a:extLst>
          </p:cNvPr>
          <p:cNvSpPr/>
          <p:nvPr/>
        </p:nvSpPr>
        <p:spPr>
          <a:xfrm>
            <a:off x="0" y="6023113"/>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7" name="TextBox 6">
            <a:extLst>
              <a:ext uri="{FF2B5EF4-FFF2-40B4-BE49-F238E27FC236}">
                <a16:creationId xmlns:a16="http://schemas.microsoft.com/office/drawing/2014/main" id="{AE8D8E61-78EE-95F5-D26B-F083A88C3F76}"/>
              </a:ext>
            </a:extLst>
          </p:cNvPr>
          <p:cNvSpPr txBox="1"/>
          <p:nvPr/>
        </p:nvSpPr>
        <p:spPr>
          <a:xfrm>
            <a:off x="2010078" y="2326799"/>
            <a:ext cx="8885933" cy="1200329"/>
          </a:xfrm>
          <a:prstGeom prst="rect">
            <a:avLst/>
          </a:prstGeom>
          <a:noFill/>
        </p:spPr>
        <p:txBody>
          <a:bodyPr wrap="square">
            <a:spAutoFit/>
          </a:bodyPr>
          <a:lstStyle/>
          <a:p>
            <a:pPr marL="342900" indent="-342900">
              <a:buFont typeface="Arial" panose="020B0604020202020204" pitchFamily="34" charset="0"/>
              <a:buChar char="•"/>
            </a:pPr>
            <a:r>
              <a:rPr lang="en-NL" sz="2400" dirty="0">
                <a:solidFill>
                  <a:srgbClr val="1E1300"/>
                </a:solidFill>
                <a:latin typeface="Karrik" pitchFamily="2" charset="77"/>
              </a:rPr>
              <a:t>Interoperability connects databases by adding a supra-layer on top of existing databases with their own jurisdictions, but it is </a:t>
            </a:r>
            <a:r>
              <a:rPr lang="en-NL" sz="2400" b="1" dirty="0">
                <a:solidFill>
                  <a:srgbClr val="1E1300"/>
                </a:solidFill>
                <a:latin typeface="Karrik" pitchFamily="2" charset="77"/>
              </a:rPr>
              <a:t>not</a:t>
            </a:r>
            <a:r>
              <a:rPr lang="en-NL" sz="2400" dirty="0">
                <a:solidFill>
                  <a:srgbClr val="1E1300"/>
                </a:solidFill>
                <a:latin typeface="Karrik" pitchFamily="2" charset="77"/>
              </a:rPr>
              <a:t> one database</a:t>
            </a:r>
          </a:p>
        </p:txBody>
      </p:sp>
      <p:sp>
        <p:nvSpPr>
          <p:cNvPr id="8" name="Rounded Rectangle 7">
            <a:extLst>
              <a:ext uri="{FF2B5EF4-FFF2-40B4-BE49-F238E27FC236}">
                <a16:creationId xmlns:a16="http://schemas.microsoft.com/office/drawing/2014/main" id="{E0A6F371-82FA-C555-29C2-E3BB24774170}"/>
              </a:ext>
            </a:extLst>
          </p:cNvPr>
          <p:cNvSpPr/>
          <p:nvPr/>
        </p:nvSpPr>
        <p:spPr>
          <a:xfrm>
            <a:off x="11152909" y="19302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4F029AF-0B37-8A6B-6223-C1D38573CBDC}"/>
              </a:ext>
            </a:extLst>
          </p:cNvPr>
          <p:cNvSpPr/>
          <p:nvPr/>
        </p:nvSpPr>
        <p:spPr>
          <a:xfrm>
            <a:off x="10289835" y="1037915"/>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33AD46D-1DB4-CF71-432C-AE6F4516D5E0}"/>
              </a:ext>
            </a:extLst>
          </p:cNvPr>
          <p:cNvSpPr txBox="1"/>
          <p:nvPr/>
        </p:nvSpPr>
        <p:spPr>
          <a:xfrm>
            <a:off x="2010078" y="3250128"/>
            <a:ext cx="8991297" cy="1384995"/>
          </a:xfrm>
          <a:prstGeom prst="rect">
            <a:avLst/>
          </a:prstGeom>
          <a:noFill/>
        </p:spPr>
        <p:txBody>
          <a:bodyPr wrap="square">
            <a:spAutoFit/>
          </a:bodyPr>
          <a:lstStyle/>
          <a:p>
            <a:pPr lvl="1">
              <a:lnSpc>
                <a:spcPct val="150000"/>
              </a:lnSpc>
            </a:pPr>
            <a:endParaRPr lang="en-NL" sz="2400" dirty="0">
              <a:solidFill>
                <a:srgbClr val="1E1300"/>
              </a:solidFill>
              <a:latin typeface="Karrik" pitchFamily="2" charset="77"/>
            </a:endParaRPr>
          </a:p>
          <a:p>
            <a:pPr marL="342900" indent="-342900">
              <a:buFont typeface="Arial" panose="020B0604020202020204" pitchFamily="34" charset="0"/>
              <a:buChar char="•"/>
            </a:pPr>
            <a:r>
              <a:rPr lang="en-NL" sz="2400" dirty="0">
                <a:solidFill>
                  <a:srgbClr val="1E1300"/>
                </a:solidFill>
                <a:latin typeface="Karrik" pitchFamily="2" charset="77"/>
              </a:rPr>
              <a:t>But functionally it works as one</a:t>
            </a:r>
          </a:p>
          <a:p>
            <a:endParaRPr lang="en-NL" sz="2400" dirty="0">
              <a:solidFill>
                <a:srgbClr val="1E1300"/>
              </a:solidFill>
              <a:latin typeface="Karrik" pitchFamily="2" charset="77"/>
            </a:endParaRPr>
          </a:p>
        </p:txBody>
      </p:sp>
      <p:sp>
        <p:nvSpPr>
          <p:cNvPr id="13" name="TextBox 12">
            <a:extLst>
              <a:ext uri="{FF2B5EF4-FFF2-40B4-BE49-F238E27FC236}">
                <a16:creationId xmlns:a16="http://schemas.microsoft.com/office/drawing/2014/main" id="{03EA640C-DBB8-11D6-4060-31A18B7520D1}"/>
              </a:ext>
            </a:extLst>
          </p:cNvPr>
          <p:cNvSpPr txBox="1"/>
          <p:nvPr/>
        </p:nvSpPr>
        <p:spPr>
          <a:xfrm>
            <a:off x="2010077" y="4635123"/>
            <a:ext cx="8885933" cy="830997"/>
          </a:xfrm>
          <a:prstGeom prst="rect">
            <a:avLst/>
          </a:prstGeom>
          <a:noFill/>
        </p:spPr>
        <p:txBody>
          <a:bodyPr wrap="square">
            <a:spAutoFit/>
          </a:bodyPr>
          <a:lstStyle/>
          <a:p>
            <a:pPr marL="342900" indent="-342900">
              <a:buFont typeface="Arial" panose="020B0604020202020204" pitchFamily="34" charset="0"/>
              <a:buChar char="•"/>
            </a:pPr>
            <a:r>
              <a:rPr lang="en-NL" sz="2400" dirty="0">
                <a:solidFill>
                  <a:srgbClr val="1E1300"/>
                </a:solidFill>
                <a:latin typeface="Karrik" pitchFamily="2" charset="77"/>
              </a:rPr>
              <a:t>The gap between the functional reality and legal form is compliance by design</a:t>
            </a:r>
          </a:p>
        </p:txBody>
      </p:sp>
      <p:pic>
        <p:nvPicPr>
          <p:cNvPr id="26" name="Picture 25">
            <a:extLst>
              <a:ext uri="{FF2B5EF4-FFF2-40B4-BE49-F238E27FC236}">
                <a16:creationId xmlns:a16="http://schemas.microsoft.com/office/drawing/2014/main" id="{0A04D11E-FDA8-FF05-797C-AAF517817E49}"/>
              </a:ext>
            </a:extLst>
          </p:cNvPr>
          <p:cNvPicPr>
            <a:picLocks noChangeAspect="1"/>
          </p:cNvPicPr>
          <p:nvPr/>
        </p:nvPicPr>
        <p:blipFill>
          <a:blip r:embed="rId3"/>
          <a:stretch>
            <a:fillRect/>
          </a:stretch>
        </p:blipFill>
        <p:spPr>
          <a:xfrm>
            <a:off x="9489106" y="5345864"/>
            <a:ext cx="970987" cy="970987"/>
          </a:xfrm>
          <a:prstGeom prst="rect">
            <a:avLst/>
          </a:prstGeom>
        </p:spPr>
      </p:pic>
    </p:spTree>
    <p:extLst>
      <p:ext uri="{BB962C8B-B14F-4D97-AF65-F5344CB8AC3E}">
        <p14:creationId xmlns:p14="http://schemas.microsoft.com/office/powerpoint/2010/main" val="183170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0284-373E-D4AC-4E76-E6FC19936B6F}"/>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C8576260-235A-3E3D-96A2-5F0E1E6E455F}"/>
              </a:ext>
            </a:extLst>
          </p:cNvPr>
          <p:cNvSpPr txBox="1">
            <a:spLocks/>
          </p:cNvSpPr>
          <p:nvPr/>
        </p:nvSpPr>
        <p:spPr>
          <a:xfrm>
            <a:off x="838200" y="365125"/>
            <a:ext cx="9259957" cy="1755663"/>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2"/>
                </a:solidFill>
                <a:latin typeface="FT88 Expanded" pitchFamily="2" charset="77"/>
                <a:ea typeface="Mondwest" pitchFamily="2" charset="-128"/>
                <a:cs typeface="+mj-cs"/>
              </a:defRPr>
            </a:lvl1pPr>
          </a:lstStyle>
          <a:p>
            <a:pPr>
              <a:lnSpc>
                <a:spcPct val="150000"/>
              </a:lnSpc>
            </a:pPr>
            <a:r>
              <a:rPr lang="en-NL" sz="3200" dirty="0">
                <a:solidFill>
                  <a:srgbClr val="1E1300"/>
                </a:solidFill>
              </a:rPr>
              <a:t>Findings P.3</a:t>
            </a:r>
          </a:p>
          <a:p>
            <a:pPr>
              <a:lnSpc>
                <a:spcPct val="150000"/>
              </a:lnSpc>
            </a:pPr>
            <a:r>
              <a:rPr lang="en-NL" sz="2000" dirty="0">
                <a:solidFill>
                  <a:srgbClr val="1E1300"/>
                </a:solidFill>
              </a:rPr>
              <a:t>Deterministic Rationale of Innovation</a:t>
            </a:r>
          </a:p>
        </p:txBody>
      </p:sp>
      <p:sp>
        <p:nvSpPr>
          <p:cNvPr id="22" name="Rounded Rectangle 21">
            <a:extLst>
              <a:ext uri="{FF2B5EF4-FFF2-40B4-BE49-F238E27FC236}">
                <a16:creationId xmlns:a16="http://schemas.microsoft.com/office/drawing/2014/main" id="{6F36C1EC-496E-CC02-5BF2-87833ACA9561}"/>
              </a:ext>
            </a:extLst>
          </p:cNvPr>
          <p:cNvSpPr/>
          <p:nvPr/>
        </p:nvSpPr>
        <p:spPr>
          <a:xfrm>
            <a:off x="888660" y="5265151"/>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23" name="Rounded Rectangle 22">
            <a:extLst>
              <a:ext uri="{FF2B5EF4-FFF2-40B4-BE49-F238E27FC236}">
                <a16:creationId xmlns:a16="http://schemas.microsoft.com/office/drawing/2014/main" id="{95AB94D4-6ADA-D841-2537-6FA982F60C33}"/>
              </a:ext>
            </a:extLst>
          </p:cNvPr>
          <p:cNvSpPr/>
          <p:nvPr/>
        </p:nvSpPr>
        <p:spPr>
          <a:xfrm>
            <a:off x="-1" y="4457658"/>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24" name="Rounded Rectangle 23">
            <a:extLst>
              <a:ext uri="{FF2B5EF4-FFF2-40B4-BE49-F238E27FC236}">
                <a16:creationId xmlns:a16="http://schemas.microsoft.com/office/drawing/2014/main" id="{7DB915FD-D849-7BE1-FDCA-30D1C8C4631F}"/>
              </a:ext>
            </a:extLst>
          </p:cNvPr>
          <p:cNvSpPr/>
          <p:nvPr/>
        </p:nvSpPr>
        <p:spPr>
          <a:xfrm>
            <a:off x="888660" y="363824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1E1300"/>
              </a:solidFill>
            </a:endParaRPr>
          </a:p>
        </p:txBody>
      </p:sp>
      <p:sp>
        <p:nvSpPr>
          <p:cNvPr id="25" name="Rounded Rectangle 24">
            <a:extLst>
              <a:ext uri="{FF2B5EF4-FFF2-40B4-BE49-F238E27FC236}">
                <a16:creationId xmlns:a16="http://schemas.microsoft.com/office/drawing/2014/main" id="{C416208F-7562-5B34-0320-6A07ED8E22D2}"/>
              </a:ext>
            </a:extLst>
          </p:cNvPr>
          <p:cNvSpPr/>
          <p:nvPr/>
        </p:nvSpPr>
        <p:spPr>
          <a:xfrm>
            <a:off x="1775189" y="6063162"/>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26" name="Rounded Rectangle 25">
            <a:extLst>
              <a:ext uri="{FF2B5EF4-FFF2-40B4-BE49-F238E27FC236}">
                <a16:creationId xmlns:a16="http://schemas.microsoft.com/office/drawing/2014/main" id="{858107BF-C32A-A4AC-07BC-3BE44055710B}"/>
              </a:ext>
            </a:extLst>
          </p:cNvPr>
          <p:cNvSpPr/>
          <p:nvPr/>
        </p:nvSpPr>
        <p:spPr>
          <a:xfrm>
            <a:off x="0" y="6023113"/>
            <a:ext cx="834887" cy="8348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300"/>
              </a:solidFill>
            </a:endParaRPr>
          </a:p>
        </p:txBody>
      </p:sp>
      <p:sp>
        <p:nvSpPr>
          <p:cNvPr id="28" name="TextBox 27">
            <a:extLst>
              <a:ext uri="{FF2B5EF4-FFF2-40B4-BE49-F238E27FC236}">
                <a16:creationId xmlns:a16="http://schemas.microsoft.com/office/drawing/2014/main" id="{F8CD0060-26DE-11C6-3AFA-4A8F7651B8A9}"/>
              </a:ext>
            </a:extLst>
          </p:cNvPr>
          <p:cNvSpPr txBox="1"/>
          <p:nvPr/>
        </p:nvSpPr>
        <p:spPr>
          <a:xfrm>
            <a:off x="2064045" y="2917788"/>
            <a:ext cx="8885933" cy="2308324"/>
          </a:xfrm>
          <a:prstGeom prst="rect">
            <a:avLst/>
          </a:prstGeom>
          <a:noFill/>
        </p:spPr>
        <p:txBody>
          <a:bodyPr wrap="square">
            <a:spAutoFit/>
          </a:bodyPr>
          <a:lstStyle/>
          <a:p>
            <a:pPr marL="342900" indent="-342900">
              <a:buFont typeface="Arial" panose="020B0604020202020204" pitchFamily="34" charset="0"/>
              <a:buChar char="•"/>
            </a:pPr>
            <a:r>
              <a:rPr lang="en-NL" sz="2400" dirty="0">
                <a:solidFill>
                  <a:srgbClr val="1E1300"/>
                </a:solidFill>
                <a:latin typeface="Karrik" pitchFamily="2" charset="77"/>
              </a:rPr>
              <a:t>“you don’t have that many alternatives”</a:t>
            </a:r>
          </a:p>
          <a:p>
            <a:pPr marL="800100" lvl="1" indent="-342900">
              <a:buFont typeface="Arial" panose="020B0604020202020204" pitchFamily="34" charset="0"/>
              <a:buChar char="•"/>
            </a:pPr>
            <a:r>
              <a:rPr lang="en-NL" sz="2400" dirty="0">
                <a:solidFill>
                  <a:srgbClr val="1E1300"/>
                </a:solidFill>
                <a:latin typeface="Karrik" pitchFamily="2" charset="77"/>
              </a:rPr>
              <a:t>Recasts political choice as technical inevitability</a:t>
            </a:r>
          </a:p>
          <a:p>
            <a:pPr marL="800100" lvl="1" indent="-342900">
              <a:buFont typeface="Arial" panose="020B0604020202020204" pitchFamily="34" charset="0"/>
              <a:buChar char="•"/>
            </a:pPr>
            <a:endParaRPr lang="en-NL" sz="2400" dirty="0">
              <a:solidFill>
                <a:srgbClr val="1E1300"/>
              </a:solidFill>
              <a:latin typeface="Karrik" pitchFamily="2" charset="77"/>
            </a:endParaRPr>
          </a:p>
          <a:p>
            <a:pPr marL="342900" indent="-342900">
              <a:buFont typeface="Arial" panose="020B0604020202020204" pitchFamily="34" charset="0"/>
              <a:buChar char="•"/>
            </a:pPr>
            <a:r>
              <a:rPr lang="en-NL" sz="2400" dirty="0">
                <a:solidFill>
                  <a:srgbClr val="1E1300"/>
                </a:solidFill>
                <a:latin typeface="Karrik" pitchFamily="2" charset="77"/>
              </a:rPr>
              <a:t>Demonstrates how innovation and efficiency operate as political rationality</a:t>
            </a:r>
          </a:p>
          <a:p>
            <a:pPr marL="800100" lvl="1" indent="-342900">
              <a:buFont typeface="Arial" panose="020B0604020202020204" pitchFamily="34" charset="0"/>
              <a:buChar char="•"/>
            </a:pPr>
            <a:r>
              <a:rPr lang="en-GB" sz="2400" dirty="0">
                <a:solidFill>
                  <a:srgbClr val="1E1300"/>
                </a:solidFill>
                <a:latin typeface="Karrik" pitchFamily="2" charset="77"/>
              </a:rPr>
              <a:t>M</a:t>
            </a:r>
            <a:r>
              <a:rPr lang="en-NL" sz="2400" dirty="0">
                <a:solidFill>
                  <a:srgbClr val="1E1300"/>
                </a:solidFill>
                <a:latin typeface="Karrik" pitchFamily="2" charset="77"/>
              </a:rPr>
              <a:t>aking it feel like there was never an argument to have</a:t>
            </a:r>
          </a:p>
        </p:txBody>
      </p:sp>
      <p:sp>
        <p:nvSpPr>
          <p:cNvPr id="29" name="Rounded Rectangle 28">
            <a:extLst>
              <a:ext uri="{FF2B5EF4-FFF2-40B4-BE49-F238E27FC236}">
                <a16:creationId xmlns:a16="http://schemas.microsoft.com/office/drawing/2014/main" id="{95C981E4-219C-5D3B-1612-FE2ED27D6653}"/>
              </a:ext>
            </a:extLst>
          </p:cNvPr>
          <p:cNvSpPr/>
          <p:nvPr/>
        </p:nvSpPr>
        <p:spPr>
          <a:xfrm>
            <a:off x="11152909" y="193020"/>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F2F0A70-9C09-77E1-FE3D-36B91DAE67AD}"/>
              </a:ext>
            </a:extLst>
          </p:cNvPr>
          <p:cNvSpPr/>
          <p:nvPr/>
        </p:nvSpPr>
        <p:spPr>
          <a:xfrm>
            <a:off x="10289835" y="1037915"/>
            <a:ext cx="834887" cy="83488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9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F0D8-69D3-9624-E095-94BA9A0F56E4}"/>
              </a:ext>
            </a:extLst>
          </p:cNvPr>
          <p:cNvSpPr>
            <a:spLocks noGrp="1"/>
          </p:cNvSpPr>
          <p:nvPr>
            <p:ph type="title"/>
          </p:nvPr>
        </p:nvSpPr>
        <p:spPr/>
        <p:txBody>
          <a:bodyPr/>
          <a:lstStyle/>
          <a:p>
            <a:r>
              <a:rPr lang="en-NL" dirty="0"/>
              <a:t>Conclusion</a:t>
            </a:r>
          </a:p>
        </p:txBody>
      </p:sp>
      <p:sp>
        <p:nvSpPr>
          <p:cNvPr id="5" name="TextBox 4">
            <a:extLst>
              <a:ext uri="{FF2B5EF4-FFF2-40B4-BE49-F238E27FC236}">
                <a16:creationId xmlns:a16="http://schemas.microsoft.com/office/drawing/2014/main" id="{FA03F8CE-2121-3DD0-D01E-7452D75FF05B}"/>
              </a:ext>
            </a:extLst>
          </p:cNvPr>
          <p:cNvSpPr txBox="1"/>
          <p:nvPr/>
        </p:nvSpPr>
        <p:spPr>
          <a:xfrm>
            <a:off x="2309010" y="2441093"/>
            <a:ext cx="8885933" cy="3416320"/>
          </a:xfrm>
          <a:prstGeom prst="rect">
            <a:avLst/>
          </a:prstGeom>
          <a:noFill/>
        </p:spPr>
        <p:txBody>
          <a:bodyPr wrap="square">
            <a:spAutoFit/>
          </a:bodyPr>
          <a:lstStyle/>
          <a:p>
            <a:pPr marL="342900" indent="-342900">
              <a:buFont typeface="Arial" panose="020B0604020202020204" pitchFamily="34" charset="0"/>
              <a:buChar char="•"/>
            </a:pPr>
            <a:r>
              <a:rPr lang="en-NL" sz="2400" dirty="0">
                <a:solidFill>
                  <a:srgbClr val="ADC901"/>
                </a:solidFill>
              </a:rPr>
              <a:t>Surveillance does not expand by breaking the law, it expands by being designed </a:t>
            </a:r>
            <a:r>
              <a:rPr lang="en-NL" sz="2400" b="1" dirty="0">
                <a:solidFill>
                  <a:srgbClr val="ADC901"/>
                </a:solidFill>
              </a:rPr>
              <a:t>around</a:t>
            </a:r>
            <a:r>
              <a:rPr lang="en-NL" sz="2400" dirty="0">
                <a:solidFill>
                  <a:srgbClr val="ADC901"/>
                </a:solidFill>
              </a:rPr>
              <a:t> it.</a:t>
            </a:r>
          </a:p>
          <a:p>
            <a:pPr marL="342900" indent="-342900">
              <a:buFont typeface="Arial" panose="020B0604020202020204" pitchFamily="34" charset="0"/>
              <a:buChar char="•"/>
            </a:pPr>
            <a:endParaRPr lang="en-NL" sz="2400" dirty="0">
              <a:solidFill>
                <a:srgbClr val="ADC901"/>
              </a:solidFill>
            </a:endParaRPr>
          </a:p>
          <a:p>
            <a:pPr marL="800100" lvl="1" indent="-342900">
              <a:buFont typeface="Arial" panose="020B0604020202020204" pitchFamily="34" charset="0"/>
              <a:buChar char="•"/>
            </a:pPr>
            <a:r>
              <a:rPr lang="en-NL" sz="2400" dirty="0">
                <a:solidFill>
                  <a:srgbClr val="ADC901"/>
                </a:solidFill>
              </a:rPr>
              <a:t>Efficiency and innovation provide the legitimating story.</a:t>
            </a:r>
          </a:p>
          <a:p>
            <a:pPr marL="342900" indent="-342900">
              <a:buFont typeface="Arial" panose="020B0604020202020204" pitchFamily="34" charset="0"/>
              <a:buChar char="•"/>
            </a:pPr>
            <a:endParaRPr lang="en-NL" sz="2400" dirty="0">
              <a:solidFill>
                <a:srgbClr val="ADC901"/>
              </a:solidFill>
            </a:endParaRPr>
          </a:p>
          <a:p>
            <a:pPr marL="800100" lvl="1" indent="-342900">
              <a:buFont typeface="Arial" panose="020B0604020202020204" pitchFamily="34" charset="0"/>
              <a:buChar char="•"/>
            </a:pPr>
            <a:r>
              <a:rPr lang="en-GB" sz="2400" dirty="0">
                <a:solidFill>
                  <a:srgbClr val="ADC901"/>
                </a:solidFill>
              </a:rPr>
              <a:t>T</a:t>
            </a:r>
            <a:r>
              <a:rPr lang="en-NL" sz="2400" dirty="0">
                <a:solidFill>
                  <a:srgbClr val="ADC901"/>
                </a:solidFill>
              </a:rPr>
              <a:t>echnosolutionism makes the story look neutral.</a:t>
            </a:r>
          </a:p>
          <a:p>
            <a:pPr marL="342900" indent="-342900">
              <a:buFont typeface="Arial" panose="020B0604020202020204" pitchFamily="34" charset="0"/>
              <a:buChar char="•"/>
            </a:pPr>
            <a:endParaRPr lang="en-NL" sz="2400" dirty="0">
              <a:solidFill>
                <a:srgbClr val="ADC901"/>
              </a:solidFill>
            </a:endParaRPr>
          </a:p>
          <a:p>
            <a:pPr marL="800100" lvl="1" indent="-342900">
              <a:buFont typeface="Arial" panose="020B0604020202020204" pitchFamily="34" charset="0"/>
              <a:buChar char="•"/>
            </a:pPr>
            <a:r>
              <a:rPr lang="en-GB" sz="2400" dirty="0">
                <a:solidFill>
                  <a:srgbClr val="ADC901"/>
                </a:solidFill>
              </a:rPr>
              <a:t>C</a:t>
            </a:r>
            <a:r>
              <a:rPr lang="en-NL" sz="2400" dirty="0">
                <a:solidFill>
                  <a:srgbClr val="ADC901"/>
                </a:solidFill>
              </a:rPr>
              <a:t>ompliance by design is how implementers turn it into infrastructure.</a:t>
            </a:r>
          </a:p>
        </p:txBody>
      </p:sp>
    </p:spTree>
    <p:extLst>
      <p:ext uri="{BB962C8B-B14F-4D97-AF65-F5344CB8AC3E}">
        <p14:creationId xmlns:p14="http://schemas.microsoft.com/office/powerpoint/2010/main" val="3080093326"/>
      </p:ext>
    </p:extLst>
  </p:cSld>
  <p:clrMapOvr>
    <a:masterClrMapping/>
  </p:clrMapOvr>
</p:sld>
</file>

<file path=ppt/theme/theme1.xml><?xml version="1.0" encoding="utf-8"?>
<a:theme xmlns:a="http://schemas.openxmlformats.org/drawingml/2006/main" name="Office Theme">
  <a:themeElements>
    <a:clrScheme name="DATAGOV">
      <a:dk1>
        <a:srgbClr val="1E1300"/>
      </a:dk1>
      <a:lt1>
        <a:srgbClr val="F2EEFF"/>
      </a:lt1>
      <a:dk2>
        <a:srgbClr val="1E1300"/>
      </a:dk2>
      <a:lt2>
        <a:srgbClr val="F2EEFF"/>
      </a:lt2>
      <a:accent1>
        <a:srgbClr val="F96008"/>
      </a:accent1>
      <a:accent2>
        <a:srgbClr val="ADC900"/>
      </a:accent2>
      <a:accent3>
        <a:srgbClr val="623CEA"/>
      </a:accent3>
      <a:accent4>
        <a:srgbClr val="F2EEFF"/>
      </a:accent4>
      <a:accent5>
        <a:srgbClr val="F96008"/>
      </a:accent5>
      <a:accent6>
        <a:srgbClr val="ACC900"/>
      </a:accent6>
      <a:hlink>
        <a:srgbClr val="623CE9"/>
      </a:hlink>
      <a:folHlink>
        <a:srgbClr val="623DE9"/>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01CDF5E-C591-7444-A6AF-B7BDA4C44085}" vid="{A2CD3D5C-05ED-C542-927E-A25EA1D7BF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1983</Words>
  <Application>Microsoft Macintosh PowerPoint</Application>
  <PresentationFormat>Widescreen</PresentationFormat>
  <Paragraphs>130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FT88 Expanded</vt:lpstr>
      <vt:lpstr>Karrik</vt:lpstr>
      <vt:lpstr>Office Theme</vt:lpstr>
      <vt:lpstr>PowerPoint Presentation</vt:lpstr>
      <vt:lpstr>PowerPoint Presentation</vt:lpstr>
      <vt:lpstr>PowerPoint Presentation</vt:lpstr>
      <vt:lpstr>PowerPoint Presentation</vt:lpstr>
      <vt:lpstr>Method</vt:lpstr>
      <vt:lpstr>PowerPoint Presentation</vt:lpstr>
      <vt:lpstr>PowerPoint Presentation</vt:lpstr>
      <vt:lpstr>PowerPoint Presentation</vt:lpstr>
      <vt:lpstr>Conclusion</vt:lpstr>
      <vt:lpstr>Questions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Jonas Breuer</dc:creator>
  <cp:lastModifiedBy>Mattéo Bard</cp:lastModifiedBy>
  <cp:revision>15</cp:revision>
  <dcterms:created xsi:type="dcterms:W3CDTF">2026-03-17T08:32:45Z</dcterms:created>
  <dcterms:modified xsi:type="dcterms:W3CDTF">2026-06-08T15:45:06Z</dcterms:modified>
</cp:coreProperties>
</file>