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d2606d616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d2606d61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d2606d6169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d2606d616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d2606d6169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d2606d616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b="0" i="0"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ack background with a black rectangle&#10;&#10;AI-generated content may be incorrect."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-1939925" y="23191"/>
            <a:ext cx="46418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square with a black background&#10;&#10;AI-generated content may be incorrect." id="19" name="Google Shape;1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34147" y="18257"/>
            <a:ext cx="1719461" cy="22082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square with a black background&#10;&#10;AI-generated content may be incorrect." id="20" name="Google Shape;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74416" y="844550"/>
            <a:ext cx="1719461" cy="220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bg>
      <p:bgPr>
        <a:solidFill>
          <a:schemeClr val="dk2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A green and black background&#10;&#10;AI-generated content may be incorrect." id="92" name="Google Shape;92;p12"/>
          <p:cNvSpPr/>
          <p:nvPr/>
        </p:nvSpPr>
        <p:spPr>
          <a:xfrm>
            <a:off x="0" y="-2"/>
            <a:ext cx="11949291" cy="672147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93" name="Google Shape;93;p12"/>
          <p:cNvSpPr txBox="1"/>
          <p:nvPr>
            <p:ph type="title"/>
          </p:nvPr>
        </p:nvSpPr>
        <p:spPr>
          <a:xfrm>
            <a:off x="3581399" y="0"/>
            <a:ext cx="7766051" cy="35744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" type="body"/>
          </p:nvPr>
        </p:nvSpPr>
        <p:spPr>
          <a:xfrm>
            <a:off x="1047404" y="3707476"/>
            <a:ext cx="10300046" cy="2382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675"/>
              </a:buClr>
              <a:buSzPts val="2000"/>
              <a:buNone/>
              <a:defRPr sz="2000">
                <a:solidFill>
                  <a:srgbClr val="7776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675"/>
              </a:buClr>
              <a:buSzPts val="1800"/>
              <a:buNone/>
              <a:defRPr sz="1800">
                <a:solidFill>
                  <a:srgbClr val="7776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675"/>
              </a:buClr>
              <a:buSzPts val="1600"/>
              <a:buNone/>
              <a:defRPr sz="1600">
                <a:solidFill>
                  <a:srgbClr val="7776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675"/>
              </a:buClr>
              <a:buSzPts val="1600"/>
              <a:buNone/>
              <a:defRPr sz="1600">
                <a:solidFill>
                  <a:srgbClr val="7776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675"/>
              </a:buClr>
              <a:buSzPts val="1600"/>
              <a:buNone/>
              <a:defRPr sz="1600">
                <a:solidFill>
                  <a:srgbClr val="7776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675"/>
              </a:buClr>
              <a:buSzPts val="1600"/>
              <a:buNone/>
              <a:defRPr sz="1600">
                <a:solidFill>
                  <a:srgbClr val="7776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675"/>
              </a:buClr>
              <a:buSzPts val="1600"/>
              <a:buNone/>
              <a:defRPr sz="1600">
                <a:solidFill>
                  <a:srgbClr val="7776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675"/>
              </a:buClr>
              <a:buSzPts val="1600"/>
              <a:buNone/>
              <a:defRPr sz="1600">
                <a:solidFill>
                  <a:srgbClr val="777675"/>
                </a:solidFill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A green text on a black background&#10;&#10;AI-generated content may be incorrect." id="98" name="Google Shape;98;p12"/>
          <p:cNvSpPr/>
          <p:nvPr/>
        </p:nvSpPr>
        <p:spPr>
          <a:xfrm>
            <a:off x="8761338" y="5852179"/>
            <a:ext cx="2441724" cy="137347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>
  <p:cSld name="2_Title Only">
    <p:bg>
      <p:bgPr>
        <a:solidFill>
          <a:schemeClr val="accent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room with a row of windows&#10;&#10;AI-generated content may be incorrect." id="104" name="Google Shape;10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686050"/>
            <a:ext cx="12192000" cy="41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b="0" i="0" sz="6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2" name="Google Shape;112;p15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11118178" y="195401"/>
            <a:ext cx="834887" cy="834887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10250556" y="1037294"/>
            <a:ext cx="834887" cy="834887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192156" y="4422913"/>
            <a:ext cx="834887" cy="834887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1027043" y="5264806"/>
            <a:ext cx="834887" cy="834887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1027043" y="3595032"/>
            <a:ext cx="834887" cy="834887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A black background with white text&#10;&#10;AI-generated content may be incorrect." id="120" name="Google Shape;120;p15"/>
          <p:cNvSpPr/>
          <p:nvPr/>
        </p:nvSpPr>
        <p:spPr>
          <a:xfrm>
            <a:off x="8926086" y="5943600"/>
            <a:ext cx="2119254" cy="11920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6"/>
          <p:cNvSpPr txBox="1"/>
          <p:nvPr>
            <p:ph idx="1" type="body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4" name="Google Shape;124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5" name="Google Shape;125;p16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6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Header">
  <p:cSld name="2_Section Header">
    <p:bg>
      <p:bgPr>
        <a:solidFill>
          <a:schemeClr val="accent3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A black and white background&#10;&#10;AI-generated content may be incorrect." id="129" name="Google Shape;129;p17"/>
          <p:cNvSpPr/>
          <p:nvPr/>
        </p:nvSpPr>
        <p:spPr>
          <a:xfrm>
            <a:off x="-1" y="0"/>
            <a:ext cx="11949291" cy="672147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30" name="Google Shape;130;p17"/>
          <p:cNvSpPr txBox="1"/>
          <p:nvPr>
            <p:ph type="title"/>
          </p:nvPr>
        </p:nvSpPr>
        <p:spPr>
          <a:xfrm>
            <a:off x="3581399" y="0"/>
            <a:ext cx="7766051" cy="35744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Arial"/>
              <a:buNone/>
              <a:defRPr sz="60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7"/>
          <p:cNvSpPr txBox="1"/>
          <p:nvPr>
            <p:ph idx="1" type="body"/>
          </p:nvPr>
        </p:nvSpPr>
        <p:spPr>
          <a:xfrm>
            <a:off x="1047404" y="3707476"/>
            <a:ext cx="10300046" cy="2382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675"/>
              </a:buClr>
              <a:buSzPts val="2000"/>
              <a:buNone/>
              <a:defRPr sz="2000">
                <a:solidFill>
                  <a:srgbClr val="7776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675"/>
              </a:buClr>
              <a:buSzPts val="1800"/>
              <a:buNone/>
              <a:defRPr sz="1800">
                <a:solidFill>
                  <a:srgbClr val="7776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675"/>
              </a:buClr>
              <a:buSzPts val="1600"/>
              <a:buNone/>
              <a:defRPr sz="1600">
                <a:solidFill>
                  <a:srgbClr val="7776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675"/>
              </a:buClr>
              <a:buSzPts val="1600"/>
              <a:buNone/>
              <a:defRPr sz="1600">
                <a:solidFill>
                  <a:srgbClr val="7776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675"/>
              </a:buClr>
              <a:buSzPts val="1600"/>
              <a:buNone/>
              <a:defRPr sz="1600">
                <a:solidFill>
                  <a:srgbClr val="7776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675"/>
              </a:buClr>
              <a:buSzPts val="1600"/>
              <a:buNone/>
              <a:defRPr sz="1600">
                <a:solidFill>
                  <a:srgbClr val="7776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675"/>
              </a:buClr>
              <a:buSzPts val="1600"/>
              <a:buNone/>
              <a:defRPr sz="1600">
                <a:solidFill>
                  <a:srgbClr val="7776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675"/>
              </a:buClr>
              <a:buSzPts val="1600"/>
              <a:buNone/>
              <a:defRPr sz="1600">
                <a:solidFill>
                  <a:srgbClr val="777675"/>
                </a:solidFill>
              </a:defRPr>
            </a:lvl9pPr>
          </a:lstStyle>
          <a:p/>
        </p:txBody>
      </p:sp>
      <p:sp>
        <p:nvSpPr>
          <p:cNvPr id="132" name="Google Shape;132;p1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A black background with white text&#10;&#10;AI-generated content may be incorrect." id="135" name="Google Shape;135;p17"/>
          <p:cNvSpPr/>
          <p:nvPr/>
        </p:nvSpPr>
        <p:spPr>
          <a:xfrm>
            <a:off x="8926086" y="5943600"/>
            <a:ext cx="2119254" cy="11920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solidFill>
          <a:schemeClr val="accent3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type="title"/>
          </p:nvPr>
        </p:nvSpPr>
        <p:spPr>
          <a:xfrm>
            <a:off x="400878" y="62354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8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room with a row of windows&#10;&#10;AI-generated content may be incorrect." id="141" name="Google Shape;14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686050"/>
            <a:ext cx="12192000" cy="41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mparison">
  <p:cSld name="2_Comparison">
    <p:bg>
      <p:bgPr>
        <a:gradFill>
          <a:gsLst>
            <a:gs pos="0">
              <a:schemeClr val="lt1"/>
            </a:gs>
            <a:gs pos="74000">
              <a:schemeClr val="accent3"/>
            </a:gs>
            <a:gs pos="84000">
              <a:schemeClr val="accent3"/>
            </a:gs>
            <a:gs pos="100000">
              <a:schemeClr val="lt2"/>
            </a:gs>
          </a:gsLst>
          <a:lin ang="5400000" scaled="0"/>
        </a:gra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type="title"/>
          </p:nvPr>
        </p:nvSpPr>
        <p:spPr>
          <a:xfrm>
            <a:off x="839788" y="668337"/>
            <a:ext cx="10515600" cy="1022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9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5" name="Google Shape;145;p19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19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7" name="Google Shape;147;p19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1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839788" y="987426"/>
            <a:ext cx="3932237" cy="25875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0"/>
          <p:cNvSpPr/>
          <p:nvPr>
            <p:ph idx="2" type="pic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20"/>
          <p:cNvSpPr txBox="1"/>
          <p:nvPr>
            <p:ph idx="1" type="body"/>
          </p:nvPr>
        </p:nvSpPr>
        <p:spPr>
          <a:xfrm>
            <a:off x="839788" y="3687580"/>
            <a:ext cx="3932237" cy="2181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5" name="Google Shape;155;p20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A black background with orange squares&#10;&#10;AI-generated content may be incorrect." id="28" name="Google Shape;28;p4"/>
          <p:cNvSpPr/>
          <p:nvPr/>
        </p:nvSpPr>
        <p:spPr>
          <a:xfrm>
            <a:off x="0" y="-1"/>
            <a:ext cx="11949293" cy="672147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9" name="Google Shape;29;p4"/>
          <p:cNvSpPr txBox="1"/>
          <p:nvPr>
            <p:ph type="title"/>
          </p:nvPr>
        </p:nvSpPr>
        <p:spPr>
          <a:xfrm>
            <a:off x="3581399" y="0"/>
            <a:ext cx="7766051" cy="35744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047404" y="3707476"/>
            <a:ext cx="10300046" cy="2382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675"/>
              </a:buClr>
              <a:buSzPts val="2000"/>
              <a:buNone/>
              <a:defRPr sz="2000">
                <a:solidFill>
                  <a:srgbClr val="7776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675"/>
              </a:buClr>
              <a:buSzPts val="1800"/>
              <a:buNone/>
              <a:defRPr sz="1800">
                <a:solidFill>
                  <a:srgbClr val="7776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675"/>
              </a:buClr>
              <a:buSzPts val="1600"/>
              <a:buNone/>
              <a:defRPr sz="1600">
                <a:solidFill>
                  <a:srgbClr val="7776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675"/>
              </a:buClr>
              <a:buSzPts val="1600"/>
              <a:buNone/>
              <a:defRPr sz="1600">
                <a:solidFill>
                  <a:srgbClr val="7776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675"/>
              </a:buClr>
              <a:buSzPts val="1600"/>
              <a:buNone/>
              <a:defRPr sz="1600">
                <a:solidFill>
                  <a:srgbClr val="7776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675"/>
              </a:buClr>
              <a:buSzPts val="1600"/>
              <a:buNone/>
              <a:defRPr sz="1600">
                <a:solidFill>
                  <a:srgbClr val="7776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675"/>
              </a:buClr>
              <a:buSzPts val="1600"/>
              <a:buNone/>
              <a:defRPr sz="1600">
                <a:solidFill>
                  <a:srgbClr val="7776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675"/>
              </a:buClr>
              <a:buSzPts val="1600"/>
              <a:buNone/>
              <a:defRPr sz="1600">
                <a:solidFill>
                  <a:srgbClr val="777675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A black background with orange letters&#10;&#10;AI-generated content may be incorrect." id="34" name="Google Shape;34;p4"/>
          <p:cNvSpPr/>
          <p:nvPr/>
        </p:nvSpPr>
        <p:spPr>
          <a:xfrm>
            <a:off x="8736237" y="5838060"/>
            <a:ext cx="2491925" cy="140170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bg>
      <p:bgPr>
        <a:gradFill>
          <a:gsLst>
            <a:gs pos="0">
              <a:schemeClr val="lt1"/>
            </a:gs>
            <a:gs pos="74000">
              <a:schemeClr val="accent1"/>
            </a:gs>
            <a:gs pos="84000">
              <a:schemeClr val="accent1"/>
            </a:gs>
            <a:gs pos="100000">
              <a:schemeClr val="lt2"/>
            </a:gs>
          </a:gsLst>
          <a:lin ang="54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839788" y="668337"/>
            <a:ext cx="10515600" cy="1022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room with a row of windows&#10;&#10;AI-generated content may be incorrect." id="56" name="Google Shape;5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686050"/>
            <a:ext cx="12192000" cy="41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chemeClr val="dk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b="0" i="0"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0" name="Google Shape;60;p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11118178" y="195401"/>
            <a:ext cx="834887" cy="83488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10250556" y="1037294"/>
            <a:ext cx="834887" cy="83488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192156" y="4422913"/>
            <a:ext cx="834887" cy="83488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8"/>
          <p:cNvSpPr/>
          <p:nvPr/>
        </p:nvSpPr>
        <p:spPr>
          <a:xfrm>
            <a:off x="1027043" y="5264806"/>
            <a:ext cx="834887" cy="83488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1027043" y="3595032"/>
            <a:ext cx="834887" cy="83488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A green text on a black background&#10;&#10;AI-generated content may be incorrect." id="68" name="Google Shape;68;p8"/>
          <p:cNvSpPr/>
          <p:nvPr/>
        </p:nvSpPr>
        <p:spPr>
          <a:xfrm>
            <a:off x="8882375" y="5896937"/>
            <a:ext cx="2282582" cy="128395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bg>
      <p:bgPr>
        <a:gradFill>
          <a:gsLst>
            <a:gs pos="0">
              <a:schemeClr val="lt1"/>
            </a:gs>
            <a:gs pos="74000">
              <a:schemeClr val="accent2"/>
            </a:gs>
            <a:gs pos="84000">
              <a:schemeClr val="accent2"/>
            </a:gs>
            <a:gs pos="100000">
              <a:schemeClr val="lt2"/>
            </a:gs>
          </a:gsLst>
          <a:lin ang="5400000" scaled="0"/>
        </a:gra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type="title"/>
          </p:nvPr>
        </p:nvSpPr>
        <p:spPr>
          <a:xfrm>
            <a:off x="839788" y="668337"/>
            <a:ext cx="10515600" cy="1022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10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10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776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776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776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776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776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776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776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776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776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776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776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ack background with brown letters&#10;&#10;AI-generated content may be incorrect."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915400" y="5938839"/>
            <a:ext cx="2133600" cy="12001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9425" y="1825625"/>
            <a:ext cx="6032575" cy="400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1"/>
          <p:cNvSpPr txBox="1"/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Lab</a:t>
            </a:r>
            <a:endParaRPr/>
          </a:p>
        </p:txBody>
      </p:sp>
      <p:sp>
        <p:nvSpPr>
          <p:cNvPr id="164" name="Google Shape;164;p21"/>
          <p:cNvSpPr txBox="1"/>
          <p:nvPr>
            <p:ph idx="1" type="body"/>
          </p:nvPr>
        </p:nvSpPr>
        <p:spPr>
          <a:xfrm>
            <a:off x="838200" y="1825625"/>
            <a:ext cx="56175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To deal with </a:t>
            </a:r>
            <a:r>
              <a:rPr b="1" i="1" lang="en-US"/>
              <a:t>the complex</a:t>
            </a:r>
            <a:r>
              <a:rPr lang="en-US"/>
              <a:t> borrowing methods from arts and sciences, hacking through hard line concepts by playing together.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Open for all kind of people - can be set up </a:t>
            </a:r>
            <a:r>
              <a:rPr lang="en-US"/>
              <a:t>anywhere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Space for experiment </a:t>
            </a:r>
            <a:r>
              <a:rPr lang="en-US"/>
              <a:t>together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serious games :P</a:t>
            </a:r>
            <a:endParaRPr/>
          </a:p>
        </p:txBody>
      </p:sp>
      <p:sp>
        <p:nvSpPr>
          <p:cNvPr id="170" name="Google Shape;170;p2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From hybrid games to simulation of real flows: engaging people to design their way </a:t>
            </a:r>
            <a:r>
              <a:rPr lang="en-US"/>
              <a:t>through</a:t>
            </a:r>
            <a:r>
              <a:rPr lang="en-US"/>
              <a:t> complex </a:t>
            </a:r>
            <a:r>
              <a:rPr lang="en-US"/>
              <a:t>thoughts</a:t>
            </a:r>
            <a:endParaRPr/>
          </a:p>
        </p:txBody>
      </p:sp>
      <p:pic>
        <p:nvPicPr>
          <p:cNvPr id="171" name="Google Shape;17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050" y="2787975"/>
            <a:ext cx="3470125" cy="347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5180" y="2787975"/>
            <a:ext cx="4608027" cy="345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inter-personal infrastructures</a:t>
            </a:r>
            <a:endParaRPr/>
          </a:p>
        </p:txBody>
      </p:sp>
      <p:sp>
        <p:nvSpPr>
          <p:cNvPr id="178" name="Google Shape;178;p2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How can we be more than one?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23"/>
          <p:cNvPicPr preferRelativeResize="0"/>
          <p:nvPr/>
        </p:nvPicPr>
        <p:blipFill rotWithShape="1">
          <a:blip r:embed="rId4">
            <a:alphaModFix/>
          </a:blip>
          <a:srcRect b="0" l="12793" r="20125" t="0"/>
          <a:stretch/>
        </p:blipFill>
        <p:spPr>
          <a:xfrm>
            <a:off x="6807775" y="2160200"/>
            <a:ext cx="4390976" cy="368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4" title="lab-logo-purp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6025" y="-806599"/>
            <a:ext cx="8644219" cy="4862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0250" y="2676930"/>
            <a:ext cx="7991750" cy="546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691025"/>
            <a:ext cx="4200250" cy="539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DATAGOV">
      <a:dk1>
        <a:srgbClr val="1E1300"/>
      </a:dk1>
      <a:lt1>
        <a:srgbClr val="F2EEFF"/>
      </a:lt1>
      <a:dk2>
        <a:srgbClr val="1E1300"/>
      </a:dk2>
      <a:lt2>
        <a:srgbClr val="F2EEFF"/>
      </a:lt2>
      <a:accent1>
        <a:srgbClr val="F96008"/>
      </a:accent1>
      <a:accent2>
        <a:srgbClr val="ADC900"/>
      </a:accent2>
      <a:accent3>
        <a:srgbClr val="623CEA"/>
      </a:accent3>
      <a:accent4>
        <a:srgbClr val="F2EEFF"/>
      </a:accent4>
      <a:accent5>
        <a:srgbClr val="F96008"/>
      </a:accent5>
      <a:accent6>
        <a:srgbClr val="ACC900"/>
      </a:accent6>
      <a:hlink>
        <a:srgbClr val="623CE9"/>
      </a:hlink>
      <a:folHlink>
        <a:srgbClr val="623DE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