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60" r:id="rId4"/>
    <p:sldId id="270" r:id="rId5"/>
    <p:sldId id="269" r:id="rId6"/>
    <p:sldId id="274" r:id="rId7"/>
    <p:sldId id="271" r:id="rId8"/>
    <p:sldId id="272" r:id="rId9"/>
    <p:sldId id="273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300"/>
    <a:srgbClr val="FC6108"/>
    <a:srgbClr val="ADC901"/>
    <a:srgbClr val="F2EEFF"/>
    <a:srgbClr val="623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01483-A60D-4542-9CB4-8202BAC20C7C}" v="14" dt="2026-03-17T11:04:1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5"/>
    <p:restoredTop sz="94638"/>
  </p:normalViewPr>
  <p:slideViewPr>
    <p:cSldViewPr snapToGrid="0">
      <p:cViewPr>
        <p:scale>
          <a:sx n="104" d="100"/>
          <a:sy n="104" d="100"/>
        </p:scale>
        <p:origin x="1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a black rectangle&#10;&#10;AI-generated content may be incorrect.">
            <a:extLst>
              <a:ext uri="{FF2B5EF4-FFF2-40B4-BE49-F238E27FC236}">
                <a16:creationId xmlns:a16="http://schemas.microsoft.com/office/drawing/2014/main" id="{ECED5865-576A-0E0F-4BB0-1D75B2309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22802" y="18257"/>
            <a:ext cx="4641850" cy="6858000"/>
          </a:xfrm>
          <a:prstGeom prst="rect">
            <a:avLst/>
          </a:prstGeom>
        </p:spPr>
      </p:pic>
      <p:pic>
        <p:nvPicPr>
          <p:cNvPr id="16" name="Picture 15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072C02D1-B1F9-8617-F8E5-A4C6ADFCC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147" y="18257"/>
            <a:ext cx="1719461" cy="2208212"/>
          </a:xfrm>
          <a:prstGeom prst="rect">
            <a:avLst/>
          </a:prstGeom>
        </p:spPr>
      </p:pic>
      <p:pic>
        <p:nvPicPr>
          <p:cNvPr id="17" name="Picture 16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51871544-6D57-96EA-0ADD-B68698410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4416" y="844550"/>
            <a:ext cx="1719461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accent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AB84D3-B983-C47C-972A-CC641139A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2375" y="5896937"/>
            <a:ext cx="2282582" cy="12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0">
              <a:schemeClr val="bg1"/>
            </a:gs>
            <a:gs pos="74000">
              <a:schemeClr val="accent2"/>
            </a:gs>
            <a:gs pos="84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1656EEEF-6DDB-2E68-259F-21B76D7C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8011619-4B71-93D5-9586-2B269D487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338" y="5852179"/>
            <a:ext cx="2441724" cy="1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rgbClr val="F2E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94D3F9-0E95-2FD7-DD4A-272C49E5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7D337D6C-52CC-0A11-ADDF-7D6C15E84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CAF0D0-6C64-72ED-FC61-0FC503BA3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E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672F67-C7B3-80AB-18B5-DF64746C7D53}"/>
              </a:ext>
            </a:extLst>
          </p:cNvPr>
          <p:cNvSpPr/>
          <p:nvPr userDrawn="1"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rgbClr val="FC61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22EC9-26F4-2552-0790-59D6312D6BF9}"/>
              </a:ext>
            </a:extLst>
          </p:cNvPr>
          <p:cNvSpPr/>
          <p:nvPr userDrawn="1"/>
        </p:nvSpPr>
        <p:spPr>
          <a:xfrm>
            <a:off x="11118424" y="136523"/>
            <a:ext cx="834887" cy="834887"/>
          </a:xfrm>
          <a:prstGeom prst="roundRect">
            <a:avLst/>
          </a:prstGeom>
          <a:solidFill>
            <a:srgbClr val="FC6108"/>
          </a:solidFill>
          <a:ln>
            <a:solidFill>
              <a:srgbClr val="FC61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BFDEE121-7D64-1638-E01B-FCF8221FD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9612" b="47026"/>
          <a:stretch>
            <a:fillRect/>
          </a:stretch>
        </p:blipFill>
        <p:spPr>
          <a:xfrm rot="10800000">
            <a:off x="-950844" y="3297380"/>
            <a:ext cx="3631096" cy="356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CF9A2-C0D4-A2C0-741C-7B62FAD7E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0DF28A-CD51-FF9F-B58E-005CD3E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0543" cy="1325563"/>
          </a:xfrm>
        </p:spPr>
        <p:txBody>
          <a:bodyPr/>
          <a:lstStyle>
            <a:lvl1pPr>
              <a:defRPr sz="3200">
                <a:solidFill>
                  <a:srgbClr val="FC610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2694C0-C001-D851-0D55-D7326747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399" y="1985282"/>
            <a:ext cx="8882744" cy="4351338"/>
          </a:xfrm>
        </p:spPr>
        <p:txBody>
          <a:bodyPr/>
          <a:lstStyle>
            <a:lvl1pPr>
              <a:defRPr>
                <a:solidFill>
                  <a:srgbClr val="FC6108"/>
                </a:solidFill>
              </a:defRPr>
            </a:lvl1pPr>
            <a:lvl2pPr>
              <a:defRPr>
                <a:solidFill>
                  <a:srgbClr val="FC6108"/>
                </a:solidFill>
              </a:defRPr>
            </a:lvl2pPr>
            <a:lvl3pPr>
              <a:defRPr>
                <a:solidFill>
                  <a:srgbClr val="FC6108"/>
                </a:solidFill>
              </a:defRPr>
            </a:lvl3pPr>
            <a:lvl4pPr>
              <a:defRPr>
                <a:solidFill>
                  <a:srgbClr val="FC6108"/>
                </a:solidFill>
              </a:defRPr>
            </a:lvl4pPr>
            <a:lvl5pPr>
              <a:defRPr>
                <a:solidFill>
                  <a:srgbClr val="FC610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6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623544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gradFill>
          <a:gsLst>
            <a:gs pos="0">
              <a:schemeClr val="bg1"/>
            </a:gs>
            <a:gs pos="74000">
              <a:schemeClr val="accent3"/>
            </a:gs>
            <a:gs pos="84000">
              <a:schemeClr val="accent3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2587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7580"/>
            <a:ext cx="3932237" cy="21814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E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672F67-C7B3-80AB-18B5-DF64746C7D53}"/>
              </a:ext>
            </a:extLst>
          </p:cNvPr>
          <p:cNvSpPr/>
          <p:nvPr userDrawn="1"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DD39B94F-AA87-D75D-95AF-A5520252F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r="66895" b="47025"/>
          <a:stretch>
            <a:fillRect/>
          </a:stretch>
        </p:blipFill>
        <p:spPr>
          <a:xfrm rot="10800000">
            <a:off x="-1288865" y="3297381"/>
            <a:ext cx="3955865" cy="356061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22EC9-26F4-2552-0790-59D6312D6BF9}"/>
              </a:ext>
            </a:extLst>
          </p:cNvPr>
          <p:cNvSpPr/>
          <p:nvPr userDrawn="1"/>
        </p:nvSpPr>
        <p:spPr>
          <a:xfrm>
            <a:off x="11118424" y="13652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E1F962-4690-E641-2AB0-C810D9BD8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2CAE4F-A5B2-49FE-ADA0-DC2661E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0543" cy="1325563"/>
          </a:xfrm>
        </p:spPr>
        <p:txBody>
          <a:bodyPr/>
          <a:lstStyle>
            <a:lvl1pPr>
              <a:defRPr sz="3200">
                <a:solidFill>
                  <a:srgbClr val="ADC9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A4DB86-5300-1D6F-5934-290B6F39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399" y="1985282"/>
            <a:ext cx="8882744" cy="4351338"/>
          </a:xfrm>
        </p:spPr>
        <p:txBody>
          <a:bodyPr/>
          <a:lstStyle>
            <a:lvl1pPr>
              <a:defRPr>
                <a:solidFill>
                  <a:srgbClr val="ADC901"/>
                </a:solidFill>
              </a:defRPr>
            </a:lvl1pPr>
            <a:lvl2pPr>
              <a:defRPr>
                <a:solidFill>
                  <a:srgbClr val="ADC901"/>
                </a:solidFill>
              </a:defRPr>
            </a:lvl2pPr>
            <a:lvl3pPr>
              <a:defRPr>
                <a:solidFill>
                  <a:srgbClr val="ADC901"/>
                </a:solidFill>
              </a:defRPr>
            </a:lvl3pPr>
            <a:lvl4pPr>
              <a:defRPr>
                <a:solidFill>
                  <a:srgbClr val="ADC901"/>
                </a:solidFill>
              </a:defRPr>
            </a:lvl4pPr>
            <a:lvl5pPr>
              <a:defRPr>
                <a:solidFill>
                  <a:srgbClr val="ADC90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67A64-B215-E521-503B-E46CA335B6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40160" y="5963994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E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672F67-C7B3-80AB-18B5-DF64746C7D53}"/>
              </a:ext>
            </a:extLst>
          </p:cNvPr>
          <p:cNvSpPr/>
          <p:nvPr userDrawn="1"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rgbClr val="F2E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22EC9-26F4-2552-0790-59D6312D6BF9}"/>
              </a:ext>
            </a:extLst>
          </p:cNvPr>
          <p:cNvSpPr/>
          <p:nvPr userDrawn="1"/>
        </p:nvSpPr>
        <p:spPr>
          <a:xfrm>
            <a:off x="11118424" y="136523"/>
            <a:ext cx="834887" cy="834887"/>
          </a:xfrm>
          <a:prstGeom prst="roundRect">
            <a:avLst/>
          </a:prstGeom>
          <a:solidFill>
            <a:srgbClr val="F2E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E1F962-4690-E641-2AB0-C810D9BD8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2CAE4F-A5B2-49FE-ADA0-DC2661E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0543" cy="1325563"/>
          </a:xfrm>
        </p:spPr>
        <p:txBody>
          <a:bodyPr/>
          <a:lstStyle>
            <a:lvl1pPr>
              <a:defRPr sz="3200">
                <a:solidFill>
                  <a:srgbClr val="ADC9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A4DB86-5300-1D6F-5934-290B6F39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399" y="1985282"/>
            <a:ext cx="8882744" cy="4351338"/>
          </a:xfrm>
        </p:spPr>
        <p:txBody>
          <a:bodyPr/>
          <a:lstStyle>
            <a:lvl1pPr>
              <a:defRPr>
                <a:solidFill>
                  <a:srgbClr val="ADC901"/>
                </a:solidFill>
              </a:defRPr>
            </a:lvl1pPr>
            <a:lvl2pPr>
              <a:defRPr>
                <a:solidFill>
                  <a:srgbClr val="ADC901"/>
                </a:solidFill>
              </a:defRPr>
            </a:lvl2pPr>
            <a:lvl3pPr>
              <a:defRPr>
                <a:solidFill>
                  <a:srgbClr val="ADC901"/>
                </a:solidFill>
              </a:defRPr>
            </a:lvl3pPr>
            <a:lvl4pPr>
              <a:defRPr>
                <a:solidFill>
                  <a:srgbClr val="ADC901"/>
                </a:solidFill>
              </a:defRPr>
            </a:lvl4pPr>
            <a:lvl5pPr>
              <a:defRPr>
                <a:solidFill>
                  <a:srgbClr val="ADC90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67A64-B215-E521-503B-E46CA335B6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0160" y="5963994"/>
            <a:ext cx="2284079" cy="128479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37D7CE-6A83-EB7E-E956-7DA3C1808E70}"/>
              </a:ext>
            </a:extLst>
          </p:cNvPr>
          <p:cNvSpPr/>
          <p:nvPr userDrawn="1"/>
        </p:nvSpPr>
        <p:spPr>
          <a:xfrm>
            <a:off x="362857" y="1985282"/>
            <a:ext cx="834887" cy="834887"/>
          </a:xfrm>
          <a:prstGeom prst="roundRect">
            <a:avLst/>
          </a:prstGeom>
          <a:solidFill>
            <a:srgbClr val="623C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648B83EB-6E5B-CF4D-7FBA-E9AC3EB8E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1949293" cy="672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66EECEDD-E366-335E-F803-B8C141BFC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6237" y="5838060"/>
            <a:ext cx="2491925" cy="1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74000">
              <a:schemeClr val="accent1"/>
            </a:gs>
            <a:gs pos="8400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B3E95-D0C8-F84D-844B-A555D176079D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rown letters&#10;&#10;AI-generated content may be incorrect.">
            <a:extLst>
              <a:ext uri="{FF2B5EF4-FFF2-40B4-BE49-F238E27FC236}">
                <a16:creationId xmlns:a16="http://schemas.microsoft.com/office/drawing/2014/main" id="{FE1E41F9-B592-CACB-4F7C-B5E61CCA8AB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915400" y="5938839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0" r:id="rId3"/>
    <p:sldLayoutId id="214748368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1" r:id="rId10"/>
    <p:sldLayoutId id="2147483674" r:id="rId11"/>
    <p:sldLayoutId id="2147483672" r:id="rId12"/>
    <p:sldLayoutId id="2147483673" r:id="rId13"/>
    <p:sldLayoutId id="2147483670" r:id="rId14"/>
    <p:sldLayoutId id="2147483679" r:id="rId15"/>
    <p:sldLayoutId id="2147483667" r:id="rId16"/>
    <p:sldLayoutId id="2147483675" r:id="rId17"/>
    <p:sldLayoutId id="2147483668" r:id="rId18"/>
    <p:sldLayoutId id="2147483676" r:id="rId19"/>
    <p:sldLayoutId id="2147483678" r:id="rId20"/>
    <p:sldLayoutId id="2147483677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FT88 Expanded" pitchFamily="2" charset="77"/>
          <a:ea typeface="Mondwes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ri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ri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A1E7-8218-EE65-66BD-00B4587D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Kickoff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AA01F-0A5F-3ABB-2479-41A81B14D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Institute of Advanced Studies</a:t>
            </a:r>
          </a:p>
          <a:p>
            <a:r>
              <a:rPr lang="en-US" dirty="0"/>
              <a:t>26 – 03 - 2026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0964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1E607-117E-93FF-F6AE-8B247941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B7B1-8E47-CC50-3C14-C404ADFF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Tensions</a:t>
            </a:r>
            <a:r>
              <a:rPr lang="nl-NL" dirty="0"/>
              <a:t> &amp; </a:t>
            </a:r>
            <a:r>
              <a:rPr lang="nl-NL" dirty="0" err="1"/>
              <a:t>Directions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5D95-937D-4C01-289C-68C2444B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5"/>
            <a:ext cx="10085173" cy="435133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b="1">
                <a:solidFill>
                  <a:srgbClr val="1E1300"/>
                </a:solidFill>
                <a:latin typeface="Arial" panose="020B0604020202020204" pitchFamily="34" charset="0"/>
              </a:rPr>
              <a:t>Setup</a:t>
            </a:r>
            <a:r>
              <a:rPr lang="en-BE" altLang="en-BE">
                <a:solidFill>
                  <a:srgbClr val="1E1300"/>
                </a:solidFill>
                <a:latin typeface="Arial" panose="020B0604020202020204" pitchFamily="34" charset="0"/>
              </a:rPr>
              <a:t> 4 tables · 4 technology families: Digital ID · Biometrics · Health · Education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>
              <a:solidFill>
                <a:srgbClr val="1E13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b="1">
                <a:solidFill>
                  <a:srgbClr val="1E1300"/>
                </a:solidFill>
                <a:latin typeface="Arial" panose="020B0604020202020204" pitchFamily="34" charset="0"/>
              </a:rPr>
              <a:t>At each table</a:t>
            </a:r>
            <a:r>
              <a:rPr lang="en-BE" altLang="en-BE">
                <a:solidFill>
                  <a:srgbClr val="1E1300"/>
                </a:solidFill>
                <a:latin typeface="Arial" panose="020B0604020202020204" pitchFamily="34" charset="0"/>
              </a:rPr>
              <a:t> </a:t>
            </a:r>
            <a:r>
              <a:rPr lang="en-BE" altLang="en-BE" i="1">
                <a:solidFill>
                  <a:srgbClr val="1E1300"/>
                </a:solidFill>
                <a:latin typeface="Arial" panose="020B0604020202020204" pitchFamily="34" charset="0"/>
              </a:rPr>
              <a:t>What is the core tension in this technology?</a:t>
            </a:r>
            <a:r>
              <a:rPr lang="en-BE" altLang="en-BE">
                <a:solidFill>
                  <a:srgbClr val="1E1300"/>
                </a:solidFill>
                <a:latin typeface="Arial" panose="020B0604020202020204" pitchFamily="34" charset="0"/>
              </a:rPr>
              <a:t> and </a:t>
            </a:r>
            <a:r>
              <a:rPr lang="en-BE" altLang="en-BE" i="1">
                <a:solidFill>
                  <a:srgbClr val="1E1300"/>
                </a:solidFill>
                <a:latin typeface="Arial" panose="020B0604020202020204" pitchFamily="34" charset="0"/>
              </a:rPr>
              <a:t>How can this tension become a research direction?</a:t>
            </a:r>
            <a:r>
              <a:rPr lang="en-BE" altLang="en-BE">
                <a:solidFill>
                  <a:srgbClr val="1E1300"/>
                </a:solidFill>
                <a:latin typeface="Arial" panose="020B0604020202020204" pitchFamily="34" charset="0"/>
              </a:rPr>
              <a:t> 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>
              <a:solidFill>
                <a:srgbClr val="1E13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>
                <a:solidFill>
                  <a:srgbClr val="1E1300"/>
                </a:solidFill>
                <a:latin typeface="Arial" panose="020B0604020202020204" pitchFamily="34" charset="0"/>
              </a:rPr>
              <a:t>Each group builds on the previous group's output — so every participant engages with every technology family.</a:t>
            </a:r>
            <a:endParaRPr lang="en-US" dirty="0">
              <a:solidFill>
                <a:srgbClr val="1E13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3F4B82-7278-CDAB-65DE-55C11658217E}"/>
              </a:ext>
            </a:extLst>
          </p:cNvPr>
          <p:cNvSpPr/>
          <p:nvPr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F196AC-0580-C8F7-9BB6-C78978071E0D}"/>
              </a:ext>
            </a:extLst>
          </p:cNvPr>
          <p:cNvSpPr/>
          <p:nvPr/>
        </p:nvSpPr>
        <p:spPr>
          <a:xfrm>
            <a:off x="11118165" y="13513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F2D6D7-01AC-6211-83D4-51717BF45AA9}"/>
              </a:ext>
            </a:extLst>
          </p:cNvPr>
          <p:cNvSpPr/>
          <p:nvPr/>
        </p:nvSpPr>
        <p:spPr>
          <a:xfrm>
            <a:off x="9008076" y="6141308"/>
            <a:ext cx="1915297" cy="716692"/>
          </a:xfrm>
          <a:prstGeom prst="rect">
            <a:avLst/>
          </a:prstGeom>
          <a:solidFill>
            <a:srgbClr val="F2EEFF"/>
          </a:solidFill>
          <a:ln>
            <a:solidFill>
              <a:srgbClr val="F2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736CD-7132-5461-012C-C20FCC7A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0" y="5963994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20389-B0D9-95E0-4E4F-DDAED519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97EA-8C83-44D4-DB22-94C06E66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784D-67B7-3A26-8780-75337AF4F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 for participating!</a:t>
            </a:r>
          </a:p>
          <a:p>
            <a:r>
              <a:rPr lang="en-US" dirty="0"/>
              <a:t>Dinner at 18:00 Terre Lente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2138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371BB-2675-AEBC-1DC9-7061C76F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solidFill>
                  <a:srgbClr val="1E1300"/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D05C-72AE-A5BE-6222-22318AD4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10:</a:t>
            </a:r>
            <a:r>
              <a:rPr lang="nl-NL" b="1" dirty="0">
                <a:solidFill>
                  <a:srgbClr val="FC6108"/>
                </a:solidFill>
              </a:rPr>
              <a:t>3</a:t>
            </a:r>
            <a:r>
              <a:rPr lang="en-JP" b="1">
                <a:solidFill>
                  <a:srgbClr val="FC6108"/>
                </a:solidFill>
              </a:rPr>
              <a:t>0 – 1</a:t>
            </a:r>
            <a:r>
              <a:rPr lang="nl-NL" b="1" dirty="0">
                <a:solidFill>
                  <a:srgbClr val="FC6108"/>
                </a:solidFill>
              </a:rPr>
              <a:t>1:30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>
                <a:solidFill>
                  <a:srgbClr val="FC6108"/>
                </a:solidFill>
              </a:rPr>
              <a:t>| </a:t>
            </a:r>
            <a:r>
              <a:rPr lang="nl-NL" dirty="0" err="1"/>
              <a:t>Arrival</a:t>
            </a:r>
            <a:r>
              <a:rPr lang="nl-NL" dirty="0"/>
              <a:t> &amp; </a:t>
            </a:r>
            <a:r>
              <a:rPr lang="en-JP"/>
              <a:t>Welcome</a:t>
            </a:r>
            <a:endParaRPr lang="en-JP" dirty="0"/>
          </a:p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</a:t>
            </a:r>
            <a:r>
              <a:rPr lang="nl-NL" b="1" dirty="0">
                <a:solidFill>
                  <a:srgbClr val="FC6108"/>
                </a:solidFill>
              </a:rPr>
              <a:t>1</a:t>
            </a:r>
            <a:r>
              <a:rPr lang="en-JP" b="1">
                <a:solidFill>
                  <a:srgbClr val="FC6108"/>
                </a:solidFill>
              </a:rPr>
              <a:t>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– 12: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>
                <a:solidFill>
                  <a:srgbClr val="FC6108"/>
                </a:solidFill>
              </a:rPr>
              <a:t>| </a:t>
            </a:r>
            <a:r>
              <a:rPr lang="nl-NL" dirty="0" err="1"/>
              <a:t>Session</a:t>
            </a:r>
            <a:r>
              <a:rPr lang="en-JP"/>
              <a:t> 1</a:t>
            </a:r>
            <a:r>
              <a:rPr lang="nl-NL" dirty="0"/>
              <a:t>: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Terrain</a:t>
            </a:r>
            <a:r>
              <a:rPr lang="nl-NL" dirty="0"/>
              <a:t> p.1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i="1" dirty="0"/>
              <a:t>	</a:t>
            </a:r>
            <a:r>
              <a:rPr lang="nl-NL" i="1" dirty="0" err="1"/>
              <a:t>Provocatures</a:t>
            </a:r>
            <a:r>
              <a:rPr lang="nl-NL" i="1" dirty="0"/>
              <a:t>: </a:t>
            </a:r>
            <a:r>
              <a:rPr lang="en-US" i="1" dirty="0"/>
              <a:t> Mirca, Jo, Cecilia, Niels, Marjolein </a:t>
            </a:r>
            <a:endParaRPr lang="en-JP" i="1" dirty="0"/>
          </a:p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12: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– 13: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 dirty="0">
                <a:solidFill>
                  <a:srgbClr val="FC6108"/>
                </a:solidFill>
              </a:rPr>
              <a:t>|</a:t>
            </a:r>
            <a:r>
              <a:rPr lang="en-JP" dirty="0"/>
              <a:t> Lunch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13: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– 14: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>
                <a:solidFill>
                  <a:srgbClr val="FC6108"/>
                </a:solidFill>
              </a:rPr>
              <a:t>|</a:t>
            </a:r>
            <a:r>
              <a:rPr lang="en-JP"/>
              <a:t> </a:t>
            </a:r>
            <a:r>
              <a:rPr lang="nl-NL" dirty="0" err="1"/>
              <a:t>Session</a:t>
            </a:r>
            <a:r>
              <a:rPr lang="en-JP"/>
              <a:t> 2</a:t>
            </a:r>
            <a:r>
              <a:rPr lang="nl-NL" dirty="0"/>
              <a:t>: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Terrain</a:t>
            </a:r>
            <a:r>
              <a:rPr lang="nl-NL" dirty="0"/>
              <a:t> p.1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i="1" dirty="0"/>
              <a:t>	</a:t>
            </a:r>
            <a:r>
              <a:rPr lang="nl-NL" i="1" dirty="0" err="1"/>
              <a:t>Provocatures</a:t>
            </a:r>
            <a:r>
              <a:rPr lang="nl-NL" i="1" dirty="0"/>
              <a:t>: </a:t>
            </a:r>
            <a:r>
              <a:rPr lang="en-US" i="1" dirty="0"/>
              <a:t> Louise, Rob, Fernando, Rocco, Bidisha</a:t>
            </a:r>
            <a:endParaRPr lang="en-JP" i="1" dirty="0"/>
          </a:p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14:</a:t>
            </a:r>
            <a:r>
              <a:rPr lang="nl-NL" b="1" dirty="0">
                <a:solidFill>
                  <a:srgbClr val="FC6108"/>
                </a:solidFill>
              </a:rPr>
              <a:t>30</a:t>
            </a:r>
            <a:r>
              <a:rPr lang="en-JP" b="1">
                <a:solidFill>
                  <a:srgbClr val="FC6108"/>
                </a:solidFill>
              </a:rPr>
              <a:t> – 1</a:t>
            </a:r>
            <a:r>
              <a:rPr lang="nl-NL" b="1" dirty="0">
                <a:solidFill>
                  <a:srgbClr val="FC6108"/>
                </a:solidFill>
              </a:rPr>
              <a:t>6</a:t>
            </a:r>
            <a:r>
              <a:rPr lang="en-JP" b="1">
                <a:solidFill>
                  <a:srgbClr val="FC6108"/>
                </a:solidFill>
              </a:rPr>
              <a:t>:</a:t>
            </a:r>
            <a:r>
              <a:rPr lang="nl-NL" b="1" dirty="0">
                <a:solidFill>
                  <a:srgbClr val="FC6108"/>
                </a:solidFill>
              </a:rPr>
              <a:t>00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>
                <a:solidFill>
                  <a:srgbClr val="FC6108"/>
                </a:solidFill>
              </a:rPr>
              <a:t>| </a:t>
            </a:r>
            <a:r>
              <a:rPr lang="nl-NL" dirty="0" err="1"/>
              <a:t>Session</a:t>
            </a:r>
            <a:r>
              <a:rPr lang="nl-NL" dirty="0"/>
              <a:t> 3: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Tensions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Directions</a:t>
            </a: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	</a:t>
            </a:r>
            <a:r>
              <a:rPr lang="nl-NL" i="1" dirty="0" err="1"/>
              <a:t>Groupwork</a:t>
            </a:r>
            <a:endParaRPr lang="en-JP" dirty="0"/>
          </a:p>
          <a:p>
            <a:pPr marL="0" indent="0">
              <a:lnSpc>
                <a:spcPct val="120000"/>
              </a:lnSpc>
              <a:buNone/>
            </a:pPr>
            <a:r>
              <a:rPr lang="en-JP" b="1">
                <a:solidFill>
                  <a:srgbClr val="FC6108"/>
                </a:solidFill>
              </a:rPr>
              <a:t>1</a:t>
            </a:r>
            <a:r>
              <a:rPr lang="nl-NL" b="1" dirty="0">
                <a:solidFill>
                  <a:srgbClr val="FC6108"/>
                </a:solidFill>
              </a:rPr>
              <a:t>6</a:t>
            </a:r>
            <a:r>
              <a:rPr lang="en-JP" b="1">
                <a:solidFill>
                  <a:srgbClr val="FC6108"/>
                </a:solidFill>
              </a:rPr>
              <a:t>:</a:t>
            </a:r>
            <a:r>
              <a:rPr lang="nl-NL" b="1" dirty="0">
                <a:solidFill>
                  <a:srgbClr val="FC6108"/>
                </a:solidFill>
              </a:rPr>
              <a:t>00</a:t>
            </a:r>
            <a:r>
              <a:rPr lang="en-JP" b="1">
                <a:solidFill>
                  <a:srgbClr val="FC6108"/>
                </a:solidFill>
              </a:rPr>
              <a:t> – 16:</a:t>
            </a:r>
            <a:r>
              <a:rPr lang="nl-NL" b="1" dirty="0">
                <a:solidFill>
                  <a:srgbClr val="FC6108"/>
                </a:solidFill>
              </a:rPr>
              <a:t>15</a:t>
            </a:r>
            <a:r>
              <a:rPr lang="en-JP" b="1">
                <a:solidFill>
                  <a:srgbClr val="FC6108"/>
                </a:solidFill>
              </a:rPr>
              <a:t> </a:t>
            </a:r>
            <a:r>
              <a:rPr lang="en-JP">
                <a:solidFill>
                  <a:srgbClr val="FC6108"/>
                </a:solidFill>
              </a:rPr>
              <a:t>| </a:t>
            </a:r>
            <a:r>
              <a:rPr lang="nl-NL" dirty="0" err="1"/>
              <a:t>Closing</a:t>
            </a:r>
            <a:r>
              <a:rPr lang="nl-NL" dirty="0"/>
              <a:t> </a:t>
            </a:r>
            <a:r>
              <a:rPr lang="nl-NL" dirty="0" err="1"/>
              <a:t>Remarks</a:t>
            </a: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>
                <a:solidFill>
                  <a:srgbClr val="FC6108"/>
                </a:solidFill>
              </a:rPr>
              <a:t>18:00 - 		</a:t>
            </a:r>
            <a:r>
              <a:rPr lang="en-JP">
                <a:solidFill>
                  <a:srgbClr val="FC6108"/>
                </a:solidFill>
              </a:rPr>
              <a:t>|</a:t>
            </a:r>
            <a:r>
              <a:rPr lang="nl-NL" dirty="0"/>
              <a:t> </a:t>
            </a:r>
            <a:r>
              <a:rPr lang="nl-NL" dirty="0" err="1"/>
              <a:t>Dinner</a:t>
            </a:r>
            <a:r>
              <a:rPr lang="nl-NL" dirty="0"/>
              <a:t> @Terre Lente</a:t>
            </a:r>
            <a:endParaRPr lang="en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FF0CA-7AF7-94DF-E46D-814785A8A29B}"/>
              </a:ext>
            </a:extLst>
          </p:cNvPr>
          <p:cNvSpPr/>
          <p:nvPr/>
        </p:nvSpPr>
        <p:spPr>
          <a:xfrm>
            <a:off x="8958649" y="6176963"/>
            <a:ext cx="1902940" cy="681037"/>
          </a:xfrm>
          <a:prstGeom prst="rect">
            <a:avLst/>
          </a:prstGeom>
          <a:solidFill>
            <a:srgbClr val="F2EEFF"/>
          </a:solidFill>
          <a:ln>
            <a:solidFill>
              <a:srgbClr val="F2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B4482-A101-A56B-5514-A8F7AA41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9441-9D22-9800-DDB0-8E0D2286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>
                <a:solidFill>
                  <a:srgbClr val="1E1300"/>
                </a:solidFill>
              </a:rPr>
              <a:t>DATAGOV Team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D52846-25E1-14D9-A992-E3B5264A8E27}"/>
              </a:ext>
            </a:extLst>
          </p:cNvPr>
          <p:cNvSpPr/>
          <p:nvPr/>
        </p:nvSpPr>
        <p:spPr>
          <a:xfrm>
            <a:off x="20658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6D2B0D-EE45-094E-C412-8BBFFAA330E7}"/>
              </a:ext>
            </a:extLst>
          </p:cNvPr>
          <p:cNvSpPr/>
          <p:nvPr/>
        </p:nvSpPr>
        <p:spPr>
          <a:xfrm>
            <a:off x="20658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A834A4-790B-4228-3758-68257E99B8F4}"/>
              </a:ext>
            </a:extLst>
          </p:cNvPr>
          <p:cNvSpPr/>
          <p:nvPr/>
        </p:nvSpPr>
        <p:spPr>
          <a:xfrm>
            <a:off x="42502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8CE7AB-B235-C3E8-FF3F-56EAD52DEE8F}"/>
              </a:ext>
            </a:extLst>
          </p:cNvPr>
          <p:cNvSpPr/>
          <p:nvPr/>
        </p:nvSpPr>
        <p:spPr>
          <a:xfrm>
            <a:off x="42502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A3DCB5-3693-35DB-69AD-A07812A3751A}"/>
              </a:ext>
            </a:extLst>
          </p:cNvPr>
          <p:cNvSpPr/>
          <p:nvPr/>
        </p:nvSpPr>
        <p:spPr>
          <a:xfrm>
            <a:off x="64346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EA6E44-0A3B-D6CD-E1E4-D86042498A05}"/>
              </a:ext>
            </a:extLst>
          </p:cNvPr>
          <p:cNvSpPr/>
          <p:nvPr/>
        </p:nvSpPr>
        <p:spPr>
          <a:xfrm>
            <a:off x="64346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FA19CC-4CF8-F4FF-651B-5A2579B076F6}"/>
              </a:ext>
            </a:extLst>
          </p:cNvPr>
          <p:cNvSpPr/>
          <p:nvPr/>
        </p:nvSpPr>
        <p:spPr>
          <a:xfrm>
            <a:off x="8619069" y="1754730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DA4261-BE6B-01D4-559D-AE3A4956CFC6}"/>
              </a:ext>
            </a:extLst>
          </p:cNvPr>
          <p:cNvSpPr/>
          <p:nvPr/>
        </p:nvSpPr>
        <p:spPr>
          <a:xfrm>
            <a:off x="8619069" y="4071591"/>
            <a:ext cx="1507067" cy="1571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31004-5795-29F4-93BA-A0C6BDC7208F}"/>
              </a:ext>
            </a:extLst>
          </p:cNvPr>
          <p:cNvSpPr txBox="1"/>
          <p:nvPr/>
        </p:nvSpPr>
        <p:spPr>
          <a:xfrm>
            <a:off x="1522572" y="3389867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CARINA R. NASSER (they/them)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323D9D-9DEE-192B-6279-E105D69EBAC4}"/>
              </a:ext>
            </a:extLst>
          </p:cNvPr>
          <p:cNvSpPr txBox="1"/>
          <p:nvPr/>
        </p:nvSpPr>
        <p:spPr>
          <a:xfrm>
            <a:off x="3988171" y="3389867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MATTÉO BARD (he/him)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59F3C-AF6D-C7F5-6727-EC4190CD6FEA}"/>
              </a:ext>
            </a:extLst>
          </p:cNvPr>
          <p:cNvSpPr txBox="1"/>
          <p:nvPr/>
        </p:nvSpPr>
        <p:spPr>
          <a:xfrm>
            <a:off x="6053949" y="3389867"/>
            <a:ext cx="226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SRUTHI VANGURI (she/her)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51AEF-2F0A-591E-59C5-FE90DD9F71B9}"/>
              </a:ext>
            </a:extLst>
          </p:cNvPr>
          <p:cNvSpPr txBox="1"/>
          <p:nvPr/>
        </p:nvSpPr>
        <p:spPr>
          <a:xfrm>
            <a:off x="8530063" y="34031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FEDERICO BONELLI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18548-07E9-32AA-C966-B68B8A1CA980}"/>
              </a:ext>
            </a:extLst>
          </p:cNvPr>
          <p:cNvSpPr txBox="1"/>
          <p:nvPr/>
        </p:nvSpPr>
        <p:spPr>
          <a:xfrm>
            <a:off x="1741958" y="5706728"/>
            <a:ext cx="21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MEG KITAMURA (she/her)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F21AFB-D62F-9081-D37C-B5CA98622715}"/>
              </a:ext>
            </a:extLst>
          </p:cNvPr>
          <p:cNvSpPr txBox="1"/>
          <p:nvPr/>
        </p:nvSpPr>
        <p:spPr>
          <a:xfrm>
            <a:off x="3828576" y="5706728"/>
            <a:ext cx="23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GIULIA CAMPAIOLI (she/her)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87C56-6EFE-96BD-F78C-D2374AAFC2C9}"/>
              </a:ext>
            </a:extLst>
          </p:cNvPr>
          <p:cNvSpPr txBox="1"/>
          <p:nvPr/>
        </p:nvSpPr>
        <p:spPr>
          <a:xfrm>
            <a:off x="6147212" y="5706728"/>
            <a:ext cx="20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JONAS BREUER (he/him)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1C5F7-BAA5-EAA7-8426-7E37F5F7D63C}"/>
              </a:ext>
            </a:extLst>
          </p:cNvPr>
          <p:cNvSpPr txBox="1"/>
          <p:nvPr/>
        </p:nvSpPr>
        <p:spPr>
          <a:xfrm>
            <a:off x="8246139" y="5706889"/>
            <a:ext cx="22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Abadi MT Condensed Light" panose="020B0306030101010103" pitchFamily="34" charset="77"/>
                <a:ea typeface="Abordage" pitchFamily="2" charset="77"/>
              </a:rPr>
              <a:t>STEFANIA MILAN (she/her)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4B3814-DFA3-EA49-FB1A-0EF4D5AED656}"/>
              </a:ext>
            </a:extLst>
          </p:cNvPr>
          <p:cNvSpPr txBox="1"/>
          <p:nvPr/>
        </p:nvSpPr>
        <p:spPr>
          <a:xfrm>
            <a:off x="2157199" y="367327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B0818-CF22-F406-3B2B-A7C4C97FBE79}"/>
              </a:ext>
            </a:extLst>
          </p:cNvPr>
          <p:cNvSpPr txBox="1"/>
          <p:nvPr/>
        </p:nvSpPr>
        <p:spPr>
          <a:xfrm>
            <a:off x="4341601" y="368901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CD153-C8C9-2F8E-F691-948FE0681F54}"/>
              </a:ext>
            </a:extLst>
          </p:cNvPr>
          <p:cNvSpPr txBox="1"/>
          <p:nvPr/>
        </p:nvSpPr>
        <p:spPr>
          <a:xfrm>
            <a:off x="6526001" y="3676993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PhD Candidate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02388-597A-D959-9657-C670111BA305}"/>
              </a:ext>
            </a:extLst>
          </p:cNvPr>
          <p:cNvSpPr txBox="1"/>
          <p:nvPr/>
        </p:nvSpPr>
        <p:spPr>
          <a:xfrm>
            <a:off x="8556896" y="3673278"/>
            <a:ext cx="163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Artist </a:t>
            </a:r>
            <a:r>
              <a:rPr lang="en-US" i="1" dirty="0">
                <a:latin typeface="Abadi MT Condensed Light" panose="020B0306030101010103" pitchFamily="34" charset="77"/>
                <a:ea typeface="Abordage" pitchFamily="2" charset="77"/>
              </a:rPr>
              <a:t>in Residence</a:t>
            </a:r>
            <a:endParaRPr lang="en-JP" i="1" dirty="0">
              <a:latin typeface="Abadi MT Condensed Light" panose="020B0306030101010103" pitchFamily="34" charset="77"/>
              <a:ea typeface="Abordage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88B50-38CF-1846-798B-21E74DFFCB32}"/>
              </a:ext>
            </a:extLst>
          </p:cNvPr>
          <p:cNvSpPr txBox="1"/>
          <p:nvPr/>
        </p:nvSpPr>
        <p:spPr>
          <a:xfrm>
            <a:off x="1991513" y="5990139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Research Assistant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AF0F9-8263-7FCB-61A1-4AD800539314}"/>
              </a:ext>
            </a:extLst>
          </p:cNvPr>
          <p:cNvSpPr txBox="1"/>
          <p:nvPr/>
        </p:nvSpPr>
        <p:spPr>
          <a:xfrm>
            <a:off x="3952424" y="6005879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Postdoctoral Researcher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169C6-0407-7A94-A2EA-82C8E4EF424F}"/>
              </a:ext>
            </a:extLst>
          </p:cNvPr>
          <p:cNvSpPr txBox="1"/>
          <p:nvPr/>
        </p:nvSpPr>
        <p:spPr>
          <a:xfrm>
            <a:off x="6134910" y="6005879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Postdoctoral Researcher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FA736E-39C1-8CBD-2466-920CABDFA34F}"/>
              </a:ext>
            </a:extLst>
          </p:cNvPr>
          <p:cNvSpPr txBox="1"/>
          <p:nvPr/>
        </p:nvSpPr>
        <p:spPr>
          <a:xfrm>
            <a:off x="8467256" y="5990139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i="1" dirty="0">
                <a:latin typeface="Abadi MT Condensed Light" panose="020B0306030101010103" pitchFamily="34" charset="77"/>
                <a:ea typeface="Abordage" pitchFamily="2" charset="77"/>
              </a:rPr>
              <a:t>Principal Investigator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64AF5-AE49-11ED-E8FD-4753E9780FC6}"/>
              </a:ext>
            </a:extLst>
          </p:cNvPr>
          <p:cNvSpPr/>
          <p:nvPr/>
        </p:nvSpPr>
        <p:spPr>
          <a:xfrm>
            <a:off x="9057503" y="6359471"/>
            <a:ext cx="1791729" cy="498529"/>
          </a:xfrm>
          <a:prstGeom prst="rect">
            <a:avLst/>
          </a:prstGeom>
          <a:solidFill>
            <a:srgbClr val="F2EEFF"/>
          </a:solidFill>
          <a:ln>
            <a:solidFill>
              <a:srgbClr val="F2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857500-EADE-4B6A-6E7A-403AF627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8596A1-542A-C2CB-4DA0-744F89A7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0"/>
            <a:ext cx="7766051" cy="3574473"/>
          </a:xfrm>
        </p:spPr>
        <p:txBody>
          <a:bodyPr/>
          <a:lstStyle/>
          <a:p>
            <a:r>
              <a:rPr lang="en-NL" dirty="0"/>
              <a:t>Session 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9CE2E1-51E0-34D2-FE69-82DD2022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404" y="3707476"/>
            <a:ext cx="10300046" cy="2382176"/>
          </a:xfrm>
        </p:spPr>
        <p:txBody>
          <a:bodyPr/>
          <a:lstStyle/>
          <a:p>
            <a:r>
              <a:rPr lang="en-US" dirty="0"/>
              <a:t>MAPPING THE TERRAIN p.1</a:t>
            </a:r>
          </a:p>
          <a:p>
            <a:r>
              <a:rPr lang="en-US" i="1" dirty="0"/>
              <a:t>11:30–12:30</a:t>
            </a:r>
          </a:p>
          <a:p>
            <a:r>
              <a:rPr lang="en-US" sz="2800" b="1" dirty="0"/>
              <a:t>Mirca, Jo, Cecilia, Niels, Marjolein</a:t>
            </a:r>
          </a:p>
          <a:p>
            <a:r>
              <a:rPr lang="en-US" i="1" dirty="0"/>
              <a:t>4’ Short provocative presentations</a:t>
            </a:r>
            <a:r>
              <a:rPr lang="en-US" b="1" dirty="0"/>
              <a:t> 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877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9302-C346-A554-0FEC-E6431008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E0F6E-DE3F-B264-C61E-683155F8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Terrain</a:t>
            </a:r>
            <a:r>
              <a:rPr lang="nl-NL" dirty="0"/>
              <a:t> p.1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10521-FAA7-015D-805F-8A1061B3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5"/>
            <a:ext cx="100851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Where do you see the deepest unresolved tension in how data infrastructures are used to govern today? 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Where do current debates fall short? 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Which actors, infrastructures, or norms are most under-examined?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… 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7669B47-13B4-35F2-3C86-A5EEE4350470}"/>
              </a:ext>
            </a:extLst>
          </p:cNvPr>
          <p:cNvSpPr/>
          <p:nvPr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AF08FA-7260-911F-B4D1-AD0244F27F48}"/>
              </a:ext>
            </a:extLst>
          </p:cNvPr>
          <p:cNvSpPr/>
          <p:nvPr/>
        </p:nvSpPr>
        <p:spPr>
          <a:xfrm>
            <a:off x="11118165" y="13513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61B5B8-3703-4EA0-0236-2171BC64B4C4}"/>
              </a:ext>
            </a:extLst>
          </p:cNvPr>
          <p:cNvSpPr/>
          <p:nvPr/>
        </p:nvSpPr>
        <p:spPr>
          <a:xfrm>
            <a:off x="9119286" y="6141308"/>
            <a:ext cx="1804087" cy="716692"/>
          </a:xfrm>
          <a:prstGeom prst="rect">
            <a:avLst/>
          </a:prstGeom>
          <a:solidFill>
            <a:srgbClr val="F2EEFF"/>
          </a:solidFill>
          <a:ln>
            <a:solidFill>
              <a:srgbClr val="F2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76D34D-0B2E-FEE8-66D3-D49580B8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0" y="5963994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4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21DE-183A-4C8F-26C1-A0963CC0A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369F-9369-E250-31A9-F5776196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8D86A-B128-D7E0-0604-0E1A798E1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Institute of Advanced Studies</a:t>
            </a:r>
          </a:p>
          <a:p>
            <a:r>
              <a:rPr lang="en-US" dirty="0"/>
              <a:t>12:30-13:30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0011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42061-80AC-F930-74D9-6BBA786D2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C37924-03F7-45D6-F908-77504D31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0"/>
            <a:ext cx="7766051" cy="3574473"/>
          </a:xfrm>
        </p:spPr>
        <p:txBody>
          <a:bodyPr/>
          <a:lstStyle/>
          <a:p>
            <a:r>
              <a:rPr lang="en-NL" dirty="0"/>
              <a:t>Session 2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EB3DE5-B2B9-D28F-F5A4-1CD9687C4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404" y="3707476"/>
            <a:ext cx="10300046" cy="2382176"/>
          </a:xfrm>
        </p:spPr>
        <p:txBody>
          <a:bodyPr/>
          <a:lstStyle/>
          <a:p>
            <a:r>
              <a:rPr lang="en-US" dirty="0"/>
              <a:t>Mapping the Terrain p.2</a:t>
            </a:r>
          </a:p>
          <a:p>
            <a:r>
              <a:rPr lang="en-US" i="1" dirty="0"/>
              <a:t>13:30–14:30</a:t>
            </a:r>
          </a:p>
          <a:p>
            <a:r>
              <a:rPr lang="en-US" sz="2800" b="1" dirty="0"/>
              <a:t>Louise, Rob, Fernando, Rocco, Bidisha</a:t>
            </a:r>
          </a:p>
          <a:p>
            <a:r>
              <a:rPr lang="en-US" i="1" dirty="0"/>
              <a:t>4’ Short provocative presentations</a:t>
            </a:r>
            <a:r>
              <a:rPr lang="en-US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992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BB768-C1C3-2CE0-8A34-EB31E618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33ED-DC29-67CC-6DF0-FA64DA66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Terrain</a:t>
            </a:r>
            <a:r>
              <a:rPr lang="nl-NL" dirty="0"/>
              <a:t> p.2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7FB7-332D-8C66-5EC0-82EA05162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65"/>
            <a:ext cx="10085173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Where do you see the deepest unresolved tension in how data infrastructures are used to govern today? 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Where do current debates fall short? 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Which actors, infrastructures, or norms are most under-examined?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… </a:t>
            </a:r>
          </a:p>
          <a:p>
            <a:pPr marL="285750" indent="-285750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9BA1C2-916E-DAFE-9B90-19B32D75D519}"/>
              </a:ext>
            </a:extLst>
          </p:cNvPr>
          <p:cNvSpPr/>
          <p:nvPr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A0A51C-BC01-7539-B495-4920B35E454C}"/>
              </a:ext>
            </a:extLst>
          </p:cNvPr>
          <p:cNvSpPr/>
          <p:nvPr/>
        </p:nvSpPr>
        <p:spPr>
          <a:xfrm>
            <a:off x="11118165" y="13513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664C4-9F82-A6DA-4D70-0940D22B2FD4}"/>
              </a:ext>
            </a:extLst>
          </p:cNvPr>
          <p:cNvSpPr/>
          <p:nvPr/>
        </p:nvSpPr>
        <p:spPr>
          <a:xfrm>
            <a:off x="9008076" y="6141308"/>
            <a:ext cx="1915297" cy="716692"/>
          </a:xfrm>
          <a:prstGeom prst="rect">
            <a:avLst/>
          </a:prstGeom>
          <a:solidFill>
            <a:srgbClr val="F2EEFF"/>
          </a:solidFill>
          <a:ln>
            <a:solidFill>
              <a:srgbClr val="F2E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DD5B2-9B92-34F0-3065-A5201C0D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0" y="5963994"/>
            <a:ext cx="2284079" cy="12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D9F6-4934-499F-1AC2-0510F65D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9C7122-3F9A-46E8-F3D1-FD1E9CB2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0"/>
            <a:ext cx="7766051" cy="3574473"/>
          </a:xfrm>
        </p:spPr>
        <p:txBody>
          <a:bodyPr/>
          <a:lstStyle/>
          <a:p>
            <a:r>
              <a:rPr lang="en-NL" dirty="0"/>
              <a:t>Session 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1A087-264D-8696-CDEC-4EA0B32A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404" y="3707476"/>
            <a:ext cx="10300046" cy="2382176"/>
          </a:xfrm>
        </p:spPr>
        <p:txBody>
          <a:bodyPr/>
          <a:lstStyle/>
          <a:p>
            <a:r>
              <a:rPr lang="en-US" dirty="0"/>
              <a:t>Tensions &amp; Directions</a:t>
            </a:r>
          </a:p>
          <a:p>
            <a:r>
              <a:rPr lang="en-US" i="1" dirty="0"/>
              <a:t>14:30–16:00</a:t>
            </a:r>
          </a:p>
          <a:p>
            <a:r>
              <a:rPr lang="en-US" i="1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00830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01CDF5E-C591-7444-A6AF-B7BDA4C44085}" vid="{A2CD3D5C-05ED-C542-927E-A25EA1D7BF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415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 MT Condensed Light</vt:lpstr>
      <vt:lpstr>Aptos</vt:lpstr>
      <vt:lpstr>Arial</vt:lpstr>
      <vt:lpstr>FT88 Expanded</vt:lpstr>
      <vt:lpstr>Karrik</vt:lpstr>
      <vt:lpstr>Office Theme</vt:lpstr>
      <vt:lpstr>Project Kickoff</vt:lpstr>
      <vt:lpstr>Today’s Agenda</vt:lpstr>
      <vt:lpstr>DATAGOV Team</vt:lpstr>
      <vt:lpstr>Session 1</vt:lpstr>
      <vt:lpstr>Mapping the Terrain p.1</vt:lpstr>
      <vt:lpstr>Lunch</vt:lpstr>
      <vt:lpstr>Session 2</vt:lpstr>
      <vt:lpstr>Mapping the Terrain p.2</vt:lpstr>
      <vt:lpstr>Session 3</vt:lpstr>
      <vt:lpstr>Tensions &amp; Directions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Breuer</dc:creator>
  <cp:lastModifiedBy>Mattéo Bard</cp:lastModifiedBy>
  <cp:revision>3</cp:revision>
  <dcterms:created xsi:type="dcterms:W3CDTF">2026-03-17T08:32:45Z</dcterms:created>
  <dcterms:modified xsi:type="dcterms:W3CDTF">2026-03-23T12:00:14Z</dcterms:modified>
</cp:coreProperties>
</file>