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58" r:id="rId9"/>
    <p:sldId id="267" r:id="rId10"/>
    <p:sldId id="261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3"/>
    <p:restoredTop sz="94707"/>
  </p:normalViewPr>
  <p:slideViewPr>
    <p:cSldViewPr snapToGrid="0">
      <p:cViewPr>
        <p:scale>
          <a:sx n="85" d="100"/>
          <a:sy n="85" d="100"/>
        </p:scale>
        <p:origin x="35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0" i="0">
                <a:latin typeface="FT88 Expanded" pitchFamily="2" charset="77"/>
                <a:ea typeface="Mondwest" pitchFamily="2" charset="-128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A black background with a black rectangle&#10;&#10;AI-generated content may be incorrect.">
            <a:extLst>
              <a:ext uri="{FF2B5EF4-FFF2-40B4-BE49-F238E27FC236}">
                <a16:creationId xmlns:a16="http://schemas.microsoft.com/office/drawing/2014/main" id="{ECED5865-576A-0E0F-4BB0-1D75B23095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939925" y="23191"/>
            <a:ext cx="4641850" cy="6858000"/>
          </a:xfrm>
          <a:prstGeom prst="rect">
            <a:avLst/>
          </a:prstGeom>
        </p:spPr>
      </p:pic>
      <p:pic>
        <p:nvPicPr>
          <p:cNvPr id="16" name="Picture 15" descr="A black square with a black background&#10;&#10;AI-generated content may be incorrect.">
            <a:extLst>
              <a:ext uri="{FF2B5EF4-FFF2-40B4-BE49-F238E27FC236}">
                <a16:creationId xmlns:a16="http://schemas.microsoft.com/office/drawing/2014/main" id="{072C02D1-B1F9-8617-F8E5-A4C6ADFCC2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4147" y="18257"/>
            <a:ext cx="1719461" cy="2208212"/>
          </a:xfrm>
          <a:prstGeom prst="rect">
            <a:avLst/>
          </a:prstGeom>
        </p:spPr>
      </p:pic>
      <p:pic>
        <p:nvPicPr>
          <p:cNvPr id="17" name="Picture 16" descr="A black square with a black background&#10;&#10;AI-generated content may be incorrect.">
            <a:extLst>
              <a:ext uri="{FF2B5EF4-FFF2-40B4-BE49-F238E27FC236}">
                <a16:creationId xmlns:a16="http://schemas.microsoft.com/office/drawing/2014/main" id="{51871544-6D57-96EA-0ADD-B686984102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4416" y="844550"/>
            <a:ext cx="1719461" cy="22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6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7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black background&#10;&#10;AI-generated content may be incorrect.">
            <a:extLst>
              <a:ext uri="{FF2B5EF4-FFF2-40B4-BE49-F238E27FC236}">
                <a16:creationId xmlns:a16="http://schemas.microsoft.com/office/drawing/2014/main" id="{1656EEEF-6DDB-2E68-259F-21B76D7C87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"/>
            <a:ext cx="11949291" cy="6721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1399" y="0"/>
            <a:ext cx="7766051" cy="3574473"/>
          </a:xfrm>
        </p:spPr>
        <p:txBody>
          <a:bodyPr anchor="b"/>
          <a:lstStyle>
            <a:lvl1pPr algn="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404" y="3707476"/>
            <a:ext cx="10300046" cy="238217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nec,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nec,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In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E8011619-4B71-93D5-9586-2B269D487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1338" y="5852179"/>
            <a:ext cx="2441724" cy="13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7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room with a row of windows&#10;&#10;AI-generated content may be incorrect.">
            <a:extLst>
              <a:ext uri="{FF2B5EF4-FFF2-40B4-BE49-F238E27FC236}">
                <a16:creationId xmlns:a16="http://schemas.microsoft.com/office/drawing/2014/main" id="{20424D6D-0E65-9B5D-AD2D-4EC1712C8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6050"/>
            <a:ext cx="12192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69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77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bg2"/>
                </a:solidFill>
                <a:latin typeface="FT88 Expanded" pitchFamily="2" charset="77"/>
                <a:ea typeface="Mondwest" pitchFamily="2" charset="-128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CC547E-EF63-C1EB-0404-E579404A366F}"/>
              </a:ext>
            </a:extLst>
          </p:cNvPr>
          <p:cNvSpPr/>
          <p:nvPr userDrawn="1"/>
        </p:nvSpPr>
        <p:spPr>
          <a:xfrm>
            <a:off x="11118178" y="195401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CE887-2852-11A6-F87C-EF40B63CF699}"/>
              </a:ext>
            </a:extLst>
          </p:cNvPr>
          <p:cNvSpPr/>
          <p:nvPr userDrawn="1"/>
        </p:nvSpPr>
        <p:spPr>
          <a:xfrm>
            <a:off x="10250556" y="1037294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8F1A3B-CAA2-AD80-AC41-FB9D13F2EF39}"/>
              </a:ext>
            </a:extLst>
          </p:cNvPr>
          <p:cNvSpPr/>
          <p:nvPr userDrawn="1"/>
        </p:nvSpPr>
        <p:spPr>
          <a:xfrm>
            <a:off x="192156" y="4422913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30079A6-A50E-F9E9-9B21-9D97FB911E14}"/>
              </a:ext>
            </a:extLst>
          </p:cNvPr>
          <p:cNvSpPr/>
          <p:nvPr userDrawn="1"/>
        </p:nvSpPr>
        <p:spPr>
          <a:xfrm>
            <a:off x="1027043" y="5264806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2D50853-21BF-443B-9554-FCE5ADB5967F}"/>
              </a:ext>
            </a:extLst>
          </p:cNvPr>
          <p:cNvSpPr/>
          <p:nvPr userDrawn="1"/>
        </p:nvSpPr>
        <p:spPr>
          <a:xfrm>
            <a:off x="1027043" y="3595032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194D3F9-0E95-2FD7-DD4A-272C49E5E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6086" y="5943600"/>
            <a:ext cx="2119254" cy="11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8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20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background&#10;&#10;AI-generated content may be incorrect.">
            <a:extLst>
              <a:ext uri="{FF2B5EF4-FFF2-40B4-BE49-F238E27FC236}">
                <a16:creationId xmlns:a16="http://schemas.microsoft.com/office/drawing/2014/main" id="{7D337D6C-52CC-0A11-ADDF-7D6C15E849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1949291" cy="6721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1399" y="0"/>
            <a:ext cx="7766051" cy="3574473"/>
          </a:xfrm>
        </p:spPr>
        <p:txBody>
          <a:bodyPr anchor="b"/>
          <a:lstStyle>
            <a:lvl1pPr algn="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404" y="3707476"/>
            <a:ext cx="10300046" cy="238217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nec,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nec,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In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9CAF0D0-6C64-72ED-FC61-0FC503BA3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26086" y="5943600"/>
            <a:ext cx="2119254" cy="11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62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78" y="623544"/>
            <a:ext cx="10515600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room with a row of windows&#10;&#10;AI-generated content may be incorrect.">
            <a:extLst>
              <a:ext uri="{FF2B5EF4-FFF2-40B4-BE49-F238E27FC236}">
                <a16:creationId xmlns:a16="http://schemas.microsoft.com/office/drawing/2014/main" id="{20424D6D-0E65-9B5D-AD2D-4EC1712C8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6050"/>
            <a:ext cx="12192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8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gradFill>
          <a:gsLst>
            <a:gs pos="0">
              <a:schemeClr val="bg1"/>
            </a:gs>
            <a:gs pos="74000">
              <a:schemeClr val="accent3"/>
            </a:gs>
            <a:gs pos="84000">
              <a:schemeClr val="accent3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68337"/>
            <a:ext cx="10515600" cy="1022352"/>
          </a:xfrm>
        </p:spPr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22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25875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687580"/>
            <a:ext cx="3932237" cy="21814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orange squares&#10;&#10;AI-generated content may be incorrect.">
            <a:extLst>
              <a:ext uri="{FF2B5EF4-FFF2-40B4-BE49-F238E27FC236}">
                <a16:creationId xmlns:a16="http://schemas.microsoft.com/office/drawing/2014/main" id="{648B83EB-6E5B-CF4D-7FBA-E9AC3EB8E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1949293" cy="6721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1399" y="0"/>
            <a:ext cx="7766051" cy="3574473"/>
          </a:xfrm>
        </p:spPr>
        <p:txBody>
          <a:bodyPr anchor="b"/>
          <a:lstStyle>
            <a:lvl1pPr algn="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404" y="3707476"/>
            <a:ext cx="10300046" cy="238217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nec,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nec,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In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orange letters&#10;&#10;AI-generated content may be incorrect.">
            <a:extLst>
              <a:ext uri="{FF2B5EF4-FFF2-40B4-BE49-F238E27FC236}">
                <a16:creationId xmlns:a16="http://schemas.microsoft.com/office/drawing/2014/main" id="{66EECEDD-E366-335E-F803-B8C141BFC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6237" y="5838060"/>
            <a:ext cx="2491925" cy="14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9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>
          <a:gsLst>
            <a:gs pos="0">
              <a:schemeClr val="bg1"/>
            </a:gs>
            <a:gs pos="74000">
              <a:schemeClr val="accent1"/>
            </a:gs>
            <a:gs pos="84000">
              <a:schemeClr val="accent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68337"/>
            <a:ext cx="10515600" cy="1022352"/>
          </a:xfrm>
        </p:spPr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0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room with a row of windows&#10;&#10;AI-generated content may be incorrect.">
            <a:extLst>
              <a:ext uri="{FF2B5EF4-FFF2-40B4-BE49-F238E27FC236}">
                <a16:creationId xmlns:a16="http://schemas.microsoft.com/office/drawing/2014/main" id="{20424D6D-0E65-9B5D-AD2D-4EC1712C8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6050"/>
            <a:ext cx="12192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1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accent2"/>
                </a:solidFill>
                <a:latin typeface="FT88 Expanded" pitchFamily="2" charset="77"/>
                <a:ea typeface="Mondwest" pitchFamily="2" charset="-128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CC547E-EF63-C1EB-0404-E579404A366F}"/>
              </a:ext>
            </a:extLst>
          </p:cNvPr>
          <p:cNvSpPr/>
          <p:nvPr userDrawn="1"/>
        </p:nvSpPr>
        <p:spPr>
          <a:xfrm>
            <a:off x="11118178" y="195401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CE887-2852-11A6-F87C-EF40B63CF699}"/>
              </a:ext>
            </a:extLst>
          </p:cNvPr>
          <p:cNvSpPr/>
          <p:nvPr userDrawn="1"/>
        </p:nvSpPr>
        <p:spPr>
          <a:xfrm>
            <a:off x="10250556" y="1037294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8F1A3B-CAA2-AD80-AC41-FB9D13F2EF39}"/>
              </a:ext>
            </a:extLst>
          </p:cNvPr>
          <p:cNvSpPr/>
          <p:nvPr userDrawn="1"/>
        </p:nvSpPr>
        <p:spPr>
          <a:xfrm>
            <a:off x="192156" y="4422913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30079A6-A50E-F9E9-9B21-9D97FB911E14}"/>
              </a:ext>
            </a:extLst>
          </p:cNvPr>
          <p:cNvSpPr/>
          <p:nvPr userDrawn="1"/>
        </p:nvSpPr>
        <p:spPr>
          <a:xfrm>
            <a:off x="1027043" y="5264806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2D50853-21BF-443B-9554-FCE5ADB5967F}"/>
              </a:ext>
            </a:extLst>
          </p:cNvPr>
          <p:cNvSpPr/>
          <p:nvPr userDrawn="1"/>
        </p:nvSpPr>
        <p:spPr>
          <a:xfrm>
            <a:off x="1027043" y="3595032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53AB84D3-B983-C47C-972A-CC641139A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2375" y="5896937"/>
            <a:ext cx="2282582" cy="12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3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0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gradFill>
          <a:gsLst>
            <a:gs pos="0">
              <a:schemeClr val="bg1"/>
            </a:gs>
            <a:gs pos="74000">
              <a:schemeClr val="accent2"/>
            </a:gs>
            <a:gs pos="84000">
              <a:schemeClr val="accent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68337"/>
            <a:ext cx="10515600" cy="1022352"/>
          </a:xfrm>
        </p:spPr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ack background with brown letters&#10;&#10;AI-generated content may be incorrect.">
            <a:extLst>
              <a:ext uri="{FF2B5EF4-FFF2-40B4-BE49-F238E27FC236}">
                <a16:creationId xmlns:a16="http://schemas.microsoft.com/office/drawing/2014/main" id="{FE1E41F9-B592-CACB-4F7C-B5E61CCA8AB4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915400" y="5938839"/>
            <a:ext cx="21336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9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74" r:id="rId8"/>
    <p:sldLayoutId id="2147483672" r:id="rId9"/>
    <p:sldLayoutId id="2147483673" r:id="rId10"/>
    <p:sldLayoutId id="2147483670" r:id="rId11"/>
    <p:sldLayoutId id="2147483679" r:id="rId12"/>
    <p:sldLayoutId id="2147483667" r:id="rId13"/>
    <p:sldLayoutId id="2147483675" r:id="rId14"/>
    <p:sldLayoutId id="2147483668" r:id="rId15"/>
    <p:sldLayoutId id="2147483676" r:id="rId16"/>
    <p:sldLayoutId id="2147483678" r:id="rId17"/>
    <p:sldLayoutId id="2147483677" r:id="rId18"/>
    <p:sldLayoutId id="214748366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FT88 Expanded" pitchFamily="2" charset="77"/>
          <a:ea typeface="Mondwest" pitchFamily="2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rrik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rrik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C57DD-EE5B-153C-D2C2-6F7395E8A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666" y="2802467"/>
            <a:ext cx="11006667" cy="1253065"/>
          </a:xfrm>
        </p:spPr>
        <p:txBody>
          <a:bodyPr>
            <a:noAutofit/>
          </a:bodyPr>
          <a:lstStyle/>
          <a:p>
            <a:r>
              <a:rPr lang="en-US" sz="4400" dirty="0"/>
              <a:t>DATAGOV</a:t>
            </a:r>
            <a:br>
              <a:rPr lang="en-US" sz="4400" dirty="0"/>
            </a:br>
            <a:r>
              <a:rPr lang="en-US" sz="4400" dirty="0"/>
              <a:t>Kick-Off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65326-CFE1-046A-36AC-7FAE57704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055532"/>
            <a:ext cx="9144000" cy="491068"/>
          </a:xfrm>
        </p:spPr>
        <p:txBody>
          <a:bodyPr/>
          <a:lstStyle/>
          <a:p>
            <a:r>
              <a:rPr lang="en-US" i="1" dirty="0"/>
              <a:t>27.03.2026 @Framer Framed</a:t>
            </a:r>
          </a:p>
        </p:txBody>
      </p:sp>
    </p:spTree>
    <p:extLst>
      <p:ext uri="{BB962C8B-B14F-4D97-AF65-F5344CB8AC3E}">
        <p14:creationId xmlns:p14="http://schemas.microsoft.com/office/powerpoint/2010/main" val="300011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3F1DA-025B-A09D-EFC5-006361793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AB19-5006-D7EC-CF5B-3160D687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JP" dirty="0"/>
              <a:t>anel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6BB69-6277-4A48-BB2F-251D6D361E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JP" sz="3200" dirty="0">
                <a:latin typeface="Abadi MT Condensed Light" panose="020B0306030101010103" pitchFamily="34" charset="77"/>
              </a:rPr>
              <a:t>Global Perspectives on Governance by Data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18799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AE668-AB7D-9AA8-7648-A171B0726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63A93E1-4BB4-BF26-9E8D-D56CD1E49CE0}"/>
              </a:ext>
            </a:extLst>
          </p:cNvPr>
          <p:cNvSpPr txBox="1"/>
          <p:nvPr/>
        </p:nvSpPr>
        <p:spPr>
          <a:xfrm>
            <a:off x="608549" y="4802976"/>
            <a:ext cx="2982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800" dirty="0">
                <a:latin typeface="Abadi MT Condensed Light" panose="020B0306030101010103" pitchFamily="34" charset="77"/>
                <a:ea typeface="Abordage" pitchFamily="2" charset="77"/>
              </a:rPr>
              <a:t>FERNANDO FILGUEIRAS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B5D57B-138F-0B9E-2E56-632EE825DE77}"/>
              </a:ext>
            </a:extLst>
          </p:cNvPr>
          <p:cNvSpPr txBox="1"/>
          <p:nvPr/>
        </p:nvSpPr>
        <p:spPr>
          <a:xfrm>
            <a:off x="1204064" y="5184954"/>
            <a:ext cx="1791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000" dirty="0">
                <a:latin typeface="Abadi MT Condensed Light" panose="020B0306030101010103" pitchFamily="34" charset="77"/>
                <a:ea typeface="Abordage" pitchFamily="2" charset="77"/>
              </a:rPr>
              <a:t>University of Goiás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3D9844-169F-5946-6C47-60384751DAC6}"/>
              </a:ext>
            </a:extLst>
          </p:cNvPr>
          <p:cNvSpPr txBox="1"/>
          <p:nvPr/>
        </p:nvSpPr>
        <p:spPr>
          <a:xfrm>
            <a:off x="3695370" y="4802976"/>
            <a:ext cx="2310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800" dirty="0">
                <a:latin typeface="Abadi MT Condensed Light" panose="020B0306030101010103" pitchFamily="34" charset="77"/>
                <a:ea typeface="Abordage" pitchFamily="2" charset="77"/>
              </a:rPr>
              <a:t>CECILIA PASSANTI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FCA662-0D0A-0517-EF10-15CFF35333A1}"/>
              </a:ext>
            </a:extLst>
          </p:cNvPr>
          <p:cNvSpPr txBox="1"/>
          <p:nvPr/>
        </p:nvSpPr>
        <p:spPr>
          <a:xfrm>
            <a:off x="3898084" y="5184954"/>
            <a:ext cx="1898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000" dirty="0">
                <a:latin typeface="Abadi MT Condensed Light" panose="020B0306030101010103" pitchFamily="34" charset="77"/>
                <a:ea typeface="Abordage" pitchFamily="2" charset="77"/>
              </a:rPr>
              <a:t>Université Paris Cité</a:t>
            </a:r>
          </a:p>
        </p:txBody>
      </p:sp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FCBBB72B-2679-0A33-E5CE-E40EA28E7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81" y="2394903"/>
            <a:ext cx="2022139" cy="2360502"/>
          </a:xfrm>
          <a:prstGeom prst="round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528DDF-C43B-1653-2BD7-D2813D7F9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JP" dirty="0"/>
              <a:t>Panel 2</a:t>
            </a:r>
            <a:br>
              <a:rPr lang="en-JP" dirty="0"/>
            </a:br>
            <a:r>
              <a:rPr lang="en-JP" sz="2200" dirty="0"/>
              <a:t>Global Perspectives on Governance by Data Infrastructure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D72CB-08BD-DE97-4095-0241F44E11AD}"/>
              </a:ext>
            </a:extLst>
          </p:cNvPr>
          <p:cNvSpPr txBox="1"/>
          <p:nvPr/>
        </p:nvSpPr>
        <p:spPr>
          <a:xfrm>
            <a:off x="6275577" y="4802976"/>
            <a:ext cx="264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800" dirty="0">
                <a:latin typeface="Abadi MT Condensed Light" panose="020B0306030101010103" pitchFamily="34" charset="77"/>
                <a:ea typeface="Abordage" pitchFamily="2" charset="77"/>
              </a:rPr>
              <a:t>BIDISHA CHAUDHURI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C9C2D-316F-4B53-448B-6460A4B765E8}"/>
              </a:ext>
            </a:extLst>
          </p:cNvPr>
          <p:cNvSpPr txBox="1"/>
          <p:nvPr/>
        </p:nvSpPr>
        <p:spPr>
          <a:xfrm>
            <a:off x="6446681" y="5184954"/>
            <a:ext cx="2296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000" dirty="0">
                <a:latin typeface="Abadi MT Condensed Light" panose="020B0306030101010103" pitchFamily="34" charset="77"/>
                <a:ea typeface="Abordage" pitchFamily="2" charset="77"/>
              </a:rPr>
              <a:t>University of Amsterdam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68A963-CE74-8A9D-F038-4819BCEC555F}"/>
              </a:ext>
            </a:extLst>
          </p:cNvPr>
          <p:cNvSpPr txBox="1"/>
          <p:nvPr/>
        </p:nvSpPr>
        <p:spPr>
          <a:xfrm>
            <a:off x="8825454" y="4802976"/>
            <a:ext cx="3034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800" dirty="0">
                <a:latin typeface="Abadi MT Condensed Light" panose="020B0306030101010103" pitchFamily="34" charset="77"/>
                <a:ea typeface="Abordage" pitchFamily="2" charset="77"/>
              </a:rPr>
              <a:t>ROB VAN KRANENBURG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5FE511-A6E7-AA95-A3E3-BAC164B98D03}"/>
              </a:ext>
            </a:extLst>
          </p:cNvPr>
          <p:cNvSpPr txBox="1"/>
          <p:nvPr/>
        </p:nvSpPr>
        <p:spPr>
          <a:xfrm>
            <a:off x="9078503" y="5184954"/>
            <a:ext cx="2528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000" dirty="0">
                <a:latin typeface="Abadi MT Condensed Light" panose="020B0306030101010103" pitchFamily="34" charset="77"/>
                <a:ea typeface="Abordage" pitchFamily="2" charset="77"/>
              </a:rPr>
              <a:t>IEEE Standards Association</a:t>
            </a:r>
          </a:p>
        </p:txBody>
      </p:sp>
      <p:pic>
        <p:nvPicPr>
          <p:cNvPr id="4" name="Picture 3" descr="A person in a suit&#10;&#10;AI-generated content may be incorrect.">
            <a:extLst>
              <a:ext uri="{FF2B5EF4-FFF2-40B4-BE49-F238E27FC236}">
                <a16:creationId xmlns:a16="http://schemas.microsoft.com/office/drawing/2014/main" id="{7647C210-9721-B7F0-C7E6-F931220452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347"/>
          <a:stretch>
            <a:fillRect/>
          </a:stretch>
        </p:blipFill>
        <p:spPr>
          <a:xfrm>
            <a:off x="3836473" y="2394903"/>
            <a:ext cx="2022139" cy="2360502"/>
          </a:xfrm>
          <a:prstGeom prst="roundRect">
            <a:avLst/>
          </a:prstGeom>
        </p:spPr>
      </p:pic>
      <p:pic>
        <p:nvPicPr>
          <p:cNvPr id="9" name="Picture 8" descr="A person with glasses smiling&#10;&#10;AI-generated content may be incorrect.">
            <a:extLst>
              <a:ext uri="{FF2B5EF4-FFF2-40B4-BE49-F238E27FC236}">
                <a16:creationId xmlns:a16="http://schemas.microsoft.com/office/drawing/2014/main" id="{6034BF40-C6BB-6FD5-8006-3A5074BEAA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167" r="7167"/>
          <a:stretch>
            <a:fillRect/>
          </a:stretch>
        </p:blipFill>
        <p:spPr>
          <a:xfrm>
            <a:off x="6584065" y="2394905"/>
            <a:ext cx="2022139" cy="23605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2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BC153-E7F5-A564-EF69-C22A86561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8A76B-D50A-713D-6C2F-734E8E89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802467"/>
            <a:ext cx="10363200" cy="1253065"/>
          </a:xfrm>
        </p:spPr>
        <p:txBody>
          <a:bodyPr>
            <a:normAutofit/>
          </a:bodyPr>
          <a:lstStyle/>
          <a:p>
            <a:r>
              <a:rPr lang="en-US" sz="4000" dirty="0"/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258404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371BB-2675-AEBC-1DC9-7061C76F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4D05C-72AE-A5BE-6222-22318AD4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JP" b="1" dirty="0"/>
              <a:t>10:00 – 10:45 </a:t>
            </a:r>
            <a:r>
              <a:rPr lang="en-JP" dirty="0"/>
              <a:t>| Welcome &amp; Introduction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JP" b="1" dirty="0"/>
              <a:t>10:45 – 12:15 </a:t>
            </a:r>
            <a:r>
              <a:rPr lang="en-JP" dirty="0"/>
              <a:t>| Panel 1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JP" i="1" dirty="0"/>
              <a:t>Governing by data infrastructure: tensions and fault lines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JP" b="1" dirty="0"/>
              <a:t>12:15 – 13:15 </a:t>
            </a:r>
            <a:r>
              <a:rPr lang="en-JP" dirty="0"/>
              <a:t>| Lunch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JP" b="1" dirty="0"/>
              <a:t>13:15 – 14:45 </a:t>
            </a:r>
            <a:r>
              <a:rPr lang="en-JP" dirty="0"/>
              <a:t>| Panel 2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JP" i="1" dirty="0"/>
              <a:t>Global perspectives on governance by data infrastructure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JP" b="1" dirty="0"/>
              <a:t>14:45 – 15:15 </a:t>
            </a:r>
            <a:r>
              <a:rPr lang="en-JP" dirty="0"/>
              <a:t>| Closing Reflections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JP" b="1" dirty="0"/>
              <a:t>15:15 – 16:00 </a:t>
            </a:r>
            <a:r>
              <a:rPr lang="en-JP" dirty="0"/>
              <a:t>| Drinks</a:t>
            </a:r>
          </a:p>
        </p:txBody>
      </p:sp>
    </p:spTree>
    <p:extLst>
      <p:ext uri="{BB962C8B-B14F-4D97-AF65-F5344CB8AC3E}">
        <p14:creationId xmlns:p14="http://schemas.microsoft.com/office/powerpoint/2010/main" val="232580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39F08-3DF4-B617-C4FD-8D62DC3E2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87451-B0B7-3172-DDD9-33612C786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802467"/>
            <a:ext cx="10363200" cy="1253065"/>
          </a:xfrm>
        </p:spPr>
        <p:txBody>
          <a:bodyPr>
            <a:normAutofit/>
          </a:bodyPr>
          <a:lstStyle/>
          <a:p>
            <a:r>
              <a:rPr lang="en-US" sz="4000" dirty="0"/>
              <a:t>Welcome &amp;</a:t>
            </a:r>
            <a:br>
              <a:rPr lang="en-US" sz="4000" dirty="0"/>
            </a:br>
            <a:r>
              <a:rPr lang="en-US" sz="40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8463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79441-9D22-9800-DDB0-8E0D2286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DATAGOV Team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4D52846-25E1-14D9-A992-E3B5264A8E27}"/>
              </a:ext>
            </a:extLst>
          </p:cNvPr>
          <p:cNvSpPr/>
          <p:nvPr/>
        </p:nvSpPr>
        <p:spPr>
          <a:xfrm>
            <a:off x="2065869" y="1754730"/>
            <a:ext cx="1507067" cy="1571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F6D2B0D-EE45-094E-C412-8BBFFAA330E7}"/>
              </a:ext>
            </a:extLst>
          </p:cNvPr>
          <p:cNvSpPr/>
          <p:nvPr/>
        </p:nvSpPr>
        <p:spPr>
          <a:xfrm>
            <a:off x="2065869" y="4071591"/>
            <a:ext cx="1507067" cy="1571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9A834A4-790B-4228-3758-68257E99B8F4}"/>
              </a:ext>
            </a:extLst>
          </p:cNvPr>
          <p:cNvSpPr/>
          <p:nvPr/>
        </p:nvSpPr>
        <p:spPr>
          <a:xfrm>
            <a:off x="4250269" y="1754730"/>
            <a:ext cx="1507067" cy="1571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D8CE7AB-B235-C3E8-FF3F-56EAD52DEE8F}"/>
              </a:ext>
            </a:extLst>
          </p:cNvPr>
          <p:cNvSpPr/>
          <p:nvPr/>
        </p:nvSpPr>
        <p:spPr>
          <a:xfrm>
            <a:off x="4250269" y="4071591"/>
            <a:ext cx="1507067" cy="1571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7A3DCB5-3693-35DB-69AD-A07812A3751A}"/>
              </a:ext>
            </a:extLst>
          </p:cNvPr>
          <p:cNvSpPr/>
          <p:nvPr/>
        </p:nvSpPr>
        <p:spPr>
          <a:xfrm>
            <a:off x="6434669" y="1754730"/>
            <a:ext cx="1507067" cy="1571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DEA6E44-0A3B-D6CD-E1E4-D86042498A05}"/>
              </a:ext>
            </a:extLst>
          </p:cNvPr>
          <p:cNvSpPr/>
          <p:nvPr/>
        </p:nvSpPr>
        <p:spPr>
          <a:xfrm>
            <a:off x="6434669" y="4071591"/>
            <a:ext cx="1507067" cy="1571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DFA19CC-4CF8-F4FF-651B-5A2579B076F6}"/>
              </a:ext>
            </a:extLst>
          </p:cNvPr>
          <p:cNvSpPr/>
          <p:nvPr/>
        </p:nvSpPr>
        <p:spPr>
          <a:xfrm>
            <a:off x="8619069" y="1754730"/>
            <a:ext cx="1507067" cy="1571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DA4261-BE6B-01D4-559D-AE3A4956CFC6}"/>
              </a:ext>
            </a:extLst>
          </p:cNvPr>
          <p:cNvSpPr/>
          <p:nvPr/>
        </p:nvSpPr>
        <p:spPr>
          <a:xfrm>
            <a:off x="8619069" y="4071591"/>
            <a:ext cx="1507067" cy="1571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231004-5795-29F4-93BA-A0C6BDC7208F}"/>
              </a:ext>
            </a:extLst>
          </p:cNvPr>
          <p:cNvSpPr txBox="1"/>
          <p:nvPr/>
        </p:nvSpPr>
        <p:spPr>
          <a:xfrm>
            <a:off x="1522572" y="3389867"/>
            <a:ext cx="259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Abadi MT Condensed Light" panose="020B0306030101010103" pitchFamily="34" charset="77"/>
                <a:ea typeface="Abordage" pitchFamily="2" charset="77"/>
              </a:rPr>
              <a:t>CARINA R. NASSER (they/them)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323D9D-9DEE-192B-6279-E105D69EBAC4}"/>
              </a:ext>
            </a:extLst>
          </p:cNvPr>
          <p:cNvSpPr txBox="1"/>
          <p:nvPr/>
        </p:nvSpPr>
        <p:spPr>
          <a:xfrm>
            <a:off x="3988171" y="3389867"/>
            <a:ext cx="203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Abadi MT Condensed Light" panose="020B0306030101010103" pitchFamily="34" charset="77"/>
                <a:ea typeface="Abordage" pitchFamily="2" charset="77"/>
              </a:rPr>
              <a:t>MATTÉO BARD (he/him)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859F3C-AF6D-C7F5-6727-EC4190CD6FEA}"/>
              </a:ext>
            </a:extLst>
          </p:cNvPr>
          <p:cNvSpPr txBox="1"/>
          <p:nvPr/>
        </p:nvSpPr>
        <p:spPr>
          <a:xfrm>
            <a:off x="6053949" y="3389867"/>
            <a:ext cx="226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Abadi MT Condensed Light" panose="020B0306030101010103" pitchFamily="34" charset="77"/>
                <a:ea typeface="Abordage" pitchFamily="2" charset="77"/>
              </a:rPr>
              <a:t>SRUTHI VANGURI (she/her)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A51AEF-2F0A-591E-59C5-FE90DD9F71B9}"/>
              </a:ext>
            </a:extLst>
          </p:cNvPr>
          <p:cNvSpPr txBox="1"/>
          <p:nvPr/>
        </p:nvSpPr>
        <p:spPr>
          <a:xfrm>
            <a:off x="8530063" y="340310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Abadi MT Condensed Light" panose="020B0306030101010103" pitchFamily="34" charset="77"/>
                <a:ea typeface="Abordage" pitchFamily="2" charset="77"/>
              </a:rPr>
              <a:t>FEDERICO BONELLI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C18548-07E9-32AA-C966-B68B8A1CA980}"/>
              </a:ext>
            </a:extLst>
          </p:cNvPr>
          <p:cNvSpPr txBox="1"/>
          <p:nvPr/>
        </p:nvSpPr>
        <p:spPr>
          <a:xfrm>
            <a:off x="1741958" y="5706728"/>
            <a:ext cx="21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Abadi MT Condensed Light" panose="020B0306030101010103" pitchFamily="34" charset="77"/>
                <a:ea typeface="Abordage" pitchFamily="2" charset="77"/>
              </a:rPr>
              <a:t>MEG KITAMURA (she/her)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F21AFB-D62F-9081-D37C-B5CA98622715}"/>
              </a:ext>
            </a:extLst>
          </p:cNvPr>
          <p:cNvSpPr txBox="1"/>
          <p:nvPr/>
        </p:nvSpPr>
        <p:spPr>
          <a:xfrm>
            <a:off x="3828576" y="5706728"/>
            <a:ext cx="235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Abadi MT Condensed Light" panose="020B0306030101010103" pitchFamily="34" charset="77"/>
                <a:ea typeface="Abordage" pitchFamily="2" charset="77"/>
              </a:rPr>
              <a:t>GIULIA CAMPAIOLI (she/her)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487C56-6EFE-96BD-F78C-D2374AAFC2C9}"/>
              </a:ext>
            </a:extLst>
          </p:cNvPr>
          <p:cNvSpPr txBox="1"/>
          <p:nvPr/>
        </p:nvSpPr>
        <p:spPr>
          <a:xfrm>
            <a:off x="6147212" y="5706728"/>
            <a:ext cx="208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Abadi MT Condensed Light" panose="020B0306030101010103" pitchFamily="34" charset="77"/>
                <a:ea typeface="Abordage" pitchFamily="2" charset="77"/>
              </a:rPr>
              <a:t>JONAS BREUER (he/him)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71C5F7-BAA5-EAA7-8426-7E37F5F7D63C}"/>
              </a:ext>
            </a:extLst>
          </p:cNvPr>
          <p:cNvSpPr txBox="1"/>
          <p:nvPr/>
        </p:nvSpPr>
        <p:spPr>
          <a:xfrm>
            <a:off x="8246139" y="5706889"/>
            <a:ext cx="225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Abadi MT Condensed Light" panose="020B0306030101010103" pitchFamily="34" charset="77"/>
                <a:ea typeface="Abordage" pitchFamily="2" charset="77"/>
              </a:rPr>
              <a:t>STEFANIA MILAN (she/her)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4B3814-DFA3-EA49-FB1A-0EF4D5AED656}"/>
              </a:ext>
            </a:extLst>
          </p:cNvPr>
          <p:cNvSpPr txBox="1"/>
          <p:nvPr/>
        </p:nvSpPr>
        <p:spPr>
          <a:xfrm>
            <a:off x="2157199" y="3673278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i="1" dirty="0">
                <a:latin typeface="Abadi MT Condensed Light" panose="020B0306030101010103" pitchFamily="34" charset="77"/>
                <a:ea typeface="Abordage" pitchFamily="2" charset="77"/>
              </a:rPr>
              <a:t>PhD Candidate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EB0818-CF22-F406-3B2B-A7C4C97FBE79}"/>
              </a:ext>
            </a:extLst>
          </p:cNvPr>
          <p:cNvSpPr txBox="1"/>
          <p:nvPr/>
        </p:nvSpPr>
        <p:spPr>
          <a:xfrm>
            <a:off x="4341601" y="3689018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i="1" dirty="0">
                <a:latin typeface="Abadi MT Condensed Light" panose="020B0306030101010103" pitchFamily="34" charset="77"/>
                <a:ea typeface="Abordage" pitchFamily="2" charset="77"/>
              </a:rPr>
              <a:t>PhD Candidate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0CD153-C8C9-2F8E-F691-948FE0681F54}"/>
              </a:ext>
            </a:extLst>
          </p:cNvPr>
          <p:cNvSpPr txBox="1"/>
          <p:nvPr/>
        </p:nvSpPr>
        <p:spPr>
          <a:xfrm>
            <a:off x="6526001" y="3676993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i="1" dirty="0">
                <a:latin typeface="Abadi MT Condensed Light" panose="020B0306030101010103" pitchFamily="34" charset="77"/>
                <a:ea typeface="Abordage" pitchFamily="2" charset="77"/>
              </a:rPr>
              <a:t>PhD Candidate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702388-597A-D959-9657-C670111BA305}"/>
              </a:ext>
            </a:extLst>
          </p:cNvPr>
          <p:cNvSpPr txBox="1"/>
          <p:nvPr/>
        </p:nvSpPr>
        <p:spPr>
          <a:xfrm>
            <a:off x="8556896" y="3673278"/>
            <a:ext cx="163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i="1" dirty="0">
                <a:latin typeface="Abadi MT Condensed Light" panose="020B0306030101010103" pitchFamily="34" charset="77"/>
                <a:ea typeface="Abordage" pitchFamily="2" charset="77"/>
              </a:rPr>
              <a:t>Artist </a:t>
            </a:r>
            <a:r>
              <a:rPr lang="en-US" i="1" dirty="0">
                <a:latin typeface="Abadi MT Condensed Light" panose="020B0306030101010103" pitchFamily="34" charset="77"/>
                <a:ea typeface="Abordage" pitchFamily="2" charset="77"/>
              </a:rPr>
              <a:t>in Residence</a:t>
            </a:r>
            <a:endParaRPr lang="en-JP" i="1" dirty="0">
              <a:latin typeface="Abadi MT Condensed Light" panose="020B0306030101010103" pitchFamily="34" charset="77"/>
              <a:ea typeface="Abordage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E88B50-38CF-1846-798B-21E74DFFCB32}"/>
              </a:ext>
            </a:extLst>
          </p:cNvPr>
          <p:cNvSpPr txBox="1"/>
          <p:nvPr/>
        </p:nvSpPr>
        <p:spPr>
          <a:xfrm>
            <a:off x="1991513" y="5990139"/>
            <a:ext cx="165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i="1" dirty="0">
                <a:latin typeface="Abadi MT Condensed Light" panose="020B0306030101010103" pitchFamily="34" charset="77"/>
                <a:ea typeface="Abordage" pitchFamily="2" charset="77"/>
              </a:rPr>
              <a:t>Research Assistant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CAF0F9-8263-7FCB-61A1-4AD800539314}"/>
              </a:ext>
            </a:extLst>
          </p:cNvPr>
          <p:cNvSpPr txBox="1"/>
          <p:nvPr/>
        </p:nvSpPr>
        <p:spPr>
          <a:xfrm>
            <a:off x="3952424" y="6005879"/>
            <a:ext cx="2102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i="1" dirty="0">
                <a:latin typeface="Abadi MT Condensed Light" panose="020B0306030101010103" pitchFamily="34" charset="77"/>
                <a:ea typeface="Abordage" pitchFamily="2" charset="77"/>
              </a:rPr>
              <a:t>Postdoctoral Researcher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4169C6-0407-7A94-A2EA-82C8E4EF424F}"/>
              </a:ext>
            </a:extLst>
          </p:cNvPr>
          <p:cNvSpPr txBox="1"/>
          <p:nvPr/>
        </p:nvSpPr>
        <p:spPr>
          <a:xfrm>
            <a:off x="6134910" y="6005879"/>
            <a:ext cx="2102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i="1" dirty="0">
                <a:latin typeface="Abadi MT Condensed Light" panose="020B0306030101010103" pitchFamily="34" charset="77"/>
                <a:ea typeface="Abordage" pitchFamily="2" charset="77"/>
              </a:rPr>
              <a:t>Postdoctoral Researcher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FA736E-39C1-8CBD-2466-920CABDFA34F}"/>
              </a:ext>
            </a:extLst>
          </p:cNvPr>
          <p:cNvSpPr txBox="1"/>
          <p:nvPr/>
        </p:nvSpPr>
        <p:spPr>
          <a:xfrm>
            <a:off x="8467256" y="5990139"/>
            <a:ext cx="181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i="1" dirty="0">
                <a:latin typeface="Abadi MT Condensed Light" panose="020B0306030101010103" pitchFamily="34" charset="77"/>
                <a:ea typeface="Abordage" pitchFamily="2" charset="77"/>
              </a:rPr>
              <a:t>Principal Investigator</a:t>
            </a:r>
          </a:p>
        </p:txBody>
      </p:sp>
    </p:spTree>
    <p:extLst>
      <p:ext uri="{BB962C8B-B14F-4D97-AF65-F5344CB8AC3E}">
        <p14:creationId xmlns:p14="http://schemas.microsoft.com/office/powerpoint/2010/main" val="340554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05E9-737E-6970-8F68-770BFD84C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46374-4610-92C7-A0BA-E4BABF067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70931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8EAA-7455-6527-4C27-CA471F9FB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The Objective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C75161-F04C-30A9-8C18-048FBAA27EA2}"/>
              </a:ext>
            </a:extLst>
          </p:cNvPr>
          <p:cNvGrpSpPr/>
          <p:nvPr/>
        </p:nvGrpSpPr>
        <p:grpSpPr>
          <a:xfrm>
            <a:off x="3173543" y="2186060"/>
            <a:ext cx="5844914" cy="1242940"/>
            <a:chOff x="3173543" y="2670387"/>
            <a:chExt cx="5844914" cy="124294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CF0FB93-5EC8-AC6B-2A1D-A96265342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3543" y="2670388"/>
              <a:ext cx="1242938" cy="12429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D902D6-3DE9-1932-ABBA-327280784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4530" y="2670387"/>
              <a:ext cx="1242939" cy="12429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BBAE6F7-BA56-421A-5F3A-39FE1281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5518" y="2670388"/>
              <a:ext cx="1242939" cy="124293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811E32-B142-59EA-4A7D-B393CEC54FFB}"/>
              </a:ext>
            </a:extLst>
          </p:cNvPr>
          <p:cNvGrpSpPr/>
          <p:nvPr/>
        </p:nvGrpSpPr>
        <p:grpSpPr>
          <a:xfrm>
            <a:off x="2096120" y="4174048"/>
            <a:ext cx="7999759" cy="1242939"/>
            <a:chOff x="2552074" y="4408004"/>
            <a:chExt cx="7999759" cy="12429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B27F05-462A-112C-661D-345C701A2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4348" y="4408004"/>
              <a:ext cx="1242937" cy="124293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87BEB2-01E3-F12A-3CEB-4E7BC8D53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2074" y="4408004"/>
              <a:ext cx="1242938" cy="124293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A23A668-4A62-0FD1-56AD-D5BA6A5BF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56621" y="4408004"/>
              <a:ext cx="1242937" cy="124293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BC57928-86BE-32AB-4428-6805324A8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08894" y="4408004"/>
              <a:ext cx="1242939" cy="1242939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D46C7D-DFE6-EB63-8E00-C5C5CEA8938C}"/>
              </a:ext>
            </a:extLst>
          </p:cNvPr>
          <p:cNvSpPr txBox="1"/>
          <p:nvPr/>
        </p:nvSpPr>
        <p:spPr>
          <a:xfrm>
            <a:off x="3156055" y="3428998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Citizenship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11D7D2-6129-1149-AEEE-A80D271FEBAE}"/>
              </a:ext>
            </a:extLst>
          </p:cNvPr>
          <p:cNvSpPr txBox="1"/>
          <p:nvPr/>
        </p:nvSpPr>
        <p:spPr>
          <a:xfrm>
            <a:off x="5401514" y="3428998"/>
            <a:ext cx="1388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Sovereignty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59D2-6600-9180-60AA-671515757565}"/>
              </a:ext>
            </a:extLst>
          </p:cNvPr>
          <p:cNvSpPr txBox="1"/>
          <p:nvPr/>
        </p:nvSpPr>
        <p:spPr>
          <a:xfrm>
            <a:off x="7812532" y="3428997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Inequality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A796E6-857A-F582-78F1-5A6F54D7CDCB}"/>
              </a:ext>
            </a:extLst>
          </p:cNvPr>
          <p:cNvSpPr txBox="1"/>
          <p:nvPr/>
        </p:nvSpPr>
        <p:spPr>
          <a:xfrm>
            <a:off x="2077174" y="5416253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Biometrics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B8F7E9-7851-45D4-15E5-CB0F47A72A8D}"/>
              </a:ext>
            </a:extLst>
          </p:cNvPr>
          <p:cNvSpPr txBox="1"/>
          <p:nvPr/>
        </p:nvSpPr>
        <p:spPr>
          <a:xfrm>
            <a:off x="4569752" y="541625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E-Edu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A5BFEA-CB22-AAFC-791F-F155A1388119}"/>
              </a:ext>
            </a:extLst>
          </p:cNvPr>
          <p:cNvSpPr txBox="1"/>
          <p:nvPr/>
        </p:nvSpPr>
        <p:spPr>
          <a:xfrm>
            <a:off x="6690579" y="5430160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E-Health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0359AC-9365-2C24-121E-AADBA43EE9C7}"/>
              </a:ext>
            </a:extLst>
          </p:cNvPr>
          <p:cNvSpPr txBox="1"/>
          <p:nvPr/>
        </p:nvSpPr>
        <p:spPr>
          <a:xfrm>
            <a:off x="8867512" y="5430160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Digital IDs</a:t>
            </a:r>
          </a:p>
        </p:txBody>
      </p:sp>
    </p:spTree>
    <p:extLst>
      <p:ext uri="{BB962C8B-B14F-4D97-AF65-F5344CB8AC3E}">
        <p14:creationId xmlns:p14="http://schemas.microsoft.com/office/powerpoint/2010/main" val="409136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373C8-5E84-9AF7-120B-074B63907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E852A-D16E-E211-CE71-18F12BD9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The Methods</a:t>
            </a:r>
          </a:p>
        </p:txBody>
      </p:sp>
    </p:spTree>
    <p:extLst>
      <p:ext uri="{BB962C8B-B14F-4D97-AF65-F5344CB8AC3E}">
        <p14:creationId xmlns:p14="http://schemas.microsoft.com/office/powerpoint/2010/main" val="47339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1525-6BA2-EBEB-8EB0-C673B07B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JP" dirty="0"/>
              <a:t>anel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CB411-6B3D-6601-324A-52194DFE4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JP" sz="3200" dirty="0">
                <a:latin typeface="Abadi MT Condensed Light" panose="020B0306030101010103" pitchFamily="34" charset="77"/>
              </a:rPr>
              <a:t>Governing by Data Infrastructure: Tensions and Fault Lines</a:t>
            </a:r>
          </a:p>
        </p:txBody>
      </p:sp>
    </p:spTree>
    <p:extLst>
      <p:ext uri="{BB962C8B-B14F-4D97-AF65-F5344CB8AC3E}">
        <p14:creationId xmlns:p14="http://schemas.microsoft.com/office/powerpoint/2010/main" val="155480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3390B-12A3-BCE9-3ABB-C22F37E7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JP" dirty="0"/>
              <a:t>Panel 1</a:t>
            </a:r>
            <a:br>
              <a:rPr lang="en-JP" dirty="0"/>
            </a:br>
            <a:r>
              <a:rPr lang="en-JP" sz="2200" dirty="0"/>
              <a:t>Governing by Data Infrastructure</a:t>
            </a:r>
          </a:p>
        </p:txBody>
      </p:sp>
      <p:pic>
        <p:nvPicPr>
          <p:cNvPr id="5" name="Picture 4" descr="A person with a beard wearing a hat&#10;&#10;AI-generated content may be incorrect.">
            <a:extLst>
              <a:ext uri="{FF2B5EF4-FFF2-40B4-BE49-F238E27FC236}">
                <a16:creationId xmlns:a16="http://schemas.microsoft.com/office/drawing/2014/main" id="{F2F2A74F-1D76-C514-950B-984C6940D2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75"/>
          <a:stretch>
            <a:fillRect/>
          </a:stretch>
        </p:blipFill>
        <p:spPr>
          <a:xfrm>
            <a:off x="9331661" y="2383661"/>
            <a:ext cx="2022139" cy="2360502"/>
          </a:xfrm>
          <a:prstGeom prst="round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6FB40F-A922-5D23-B22C-C72C5A9F85F7}"/>
              </a:ext>
            </a:extLst>
          </p:cNvPr>
          <p:cNvSpPr txBox="1"/>
          <p:nvPr/>
        </p:nvSpPr>
        <p:spPr>
          <a:xfrm>
            <a:off x="1008947" y="4804948"/>
            <a:ext cx="218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800" dirty="0">
                <a:latin typeface="Abadi MT Condensed Light" panose="020B0306030101010103" pitchFamily="34" charset="77"/>
                <a:ea typeface="Abordage" pitchFamily="2" charset="77"/>
              </a:rPr>
              <a:t>LOUISE AMOORE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844F89-B9F5-6F1C-C1AC-8A6167ADD290}"/>
              </a:ext>
            </a:extLst>
          </p:cNvPr>
          <p:cNvSpPr txBox="1"/>
          <p:nvPr/>
        </p:nvSpPr>
        <p:spPr>
          <a:xfrm>
            <a:off x="1192523" y="5186926"/>
            <a:ext cx="1814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000" dirty="0">
                <a:latin typeface="Abadi MT Condensed Light" panose="020B0306030101010103" pitchFamily="34" charset="77"/>
                <a:ea typeface="Abordage" pitchFamily="2" charset="77"/>
              </a:rPr>
              <a:t>Durham University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24524A-42AE-B0B1-F490-E97B9F65185A}"/>
              </a:ext>
            </a:extLst>
          </p:cNvPr>
          <p:cNvSpPr txBox="1"/>
          <p:nvPr/>
        </p:nvSpPr>
        <p:spPr>
          <a:xfrm>
            <a:off x="3646983" y="4802976"/>
            <a:ext cx="2320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800" dirty="0">
                <a:latin typeface="Abadi MT Condensed Light" panose="020B0306030101010103" pitchFamily="34" charset="77"/>
                <a:ea typeface="Abordage" pitchFamily="2" charset="77"/>
              </a:rPr>
              <a:t>MIRCA MADIANOU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5549A7-9903-D2C2-B1A5-645F4338535B}"/>
              </a:ext>
            </a:extLst>
          </p:cNvPr>
          <p:cNvSpPr txBox="1"/>
          <p:nvPr/>
        </p:nvSpPr>
        <p:spPr>
          <a:xfrm>
            <a:off x="3342965" y="5186926"/>
            <a:ext cx="3009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000" dirty="0">
                <a:latin typeface="Abadi MT Condensed Light" panose="020B0306030101010103" pitchFamily="34" charset="77"/>
                <a:ea typeface="Abordage" pitchFamily="2" charset="77"/>
              </a:rPr>
              <a:t>Goldsmiths, University of London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51C428-100D-63F0-3C47-36BC5C375D98}"/>
              </a:ext>
            </a:extLst>
          </p:cNvPr>
          <p:cNvSpPr txBox="1"/>
          <p:nvPr/>
        </p:nvSpPr>
        <p:spPr>
          <a:xfrm>
            <a:off x="6334375" y="4802976"/>
            <a:ext cx="2521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800" dirty="0">
                <a:latin typeface="Abadi MT Condensed Light" panose="020B0306030101010103" pitchFamily="34" charset="77"/>
                <a:ea typeface="Abordage" pitchFamily="2" charset="77"/>
              </a:rPr>
              <a:t>ROCCO BELLANOVA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3A2966-1BAB-6FAE-FE49-9A3E9113D882}"/>
              </a:ext>
            </a:extLst>
          </p:cNvPr>
          <p:cNvSpPr txBox="1"/>
          <p:nvPr/>
        </p:nvSpPr>
        <p:spPr>
          <a:xfrm>
            <a:off x="6456139" y="5186926"/>
            <a:ext cx="227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000" dirty="0">
                <a:latin typeface="Abadi MT Condensed Light" panose="020B0306030101010103" pitchFamily="34" charset="77"/>
                <a:ea typeface="Abordage" pitchFamily="2" charset="77"/>
              </a:rPr>
              <a:t>Vrije Universiteit Brussel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317E06-4E8A-4322-8901-40F1530FFB43}"/>
              </a:ext>
            </a:extLst>
          </p:cNvPr>
          <p:cNvSpPr txBox="1"/>
          <p:nvPr/>
        </p:nvSpPr>
        <p:spPr>
          <a:xfrm>
            <a:off x="9304153" y="4802976"/>
            <a:ext cx="2351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800" dirty="0">
                <a:latin typeface="Abadi MT Condensed Light" panose="020B0306030101010103" pitchFamily="34" charset="77"/>
                <a:ea typeface="Abordage" pitchFamily="2" charset="77"/>
              </a:rPr>
              <a:t>NIELS TEN OEVER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17C878-DF76-B6ED-98B0-CFC1BC20519B}"/>
              </a:ext>
            </a:extLst>
          </p:cNvPr>
          <p:cNvSpPr txBox="1"/>
          <p:nvPr/>
        </p:nvSpPr>
        <p:spPr>
          <a:xfrm>
            <a:off x="9194274" y="5186926"/>
            <a:ext cx="2296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000" dirty="0">
                <a:latin typeface="Abadi MT Condensed Light" panose="020B0306030101010103" pitchFamily="34" charset="77"/>
                <a:ea typeface="Abordage" pitchFamily="2" charset="77"/>
              </a:rPr>
              <a:t>University of Amsterdam</a:t>
            </a:r>
          </a:p>
        </p:txBody>
      </p:sp>
    </p:spTree>
    <p:extLst>
      <p:ext uri="{BB962C8B-B14F-4D97-AF65-F5344CB8AC3E}">
        <p14:creationId xmlns:p14="http://schemas.microsoft.com/office/powerpoint/2010/main" val="2793476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GOV">
      <a:dk1>
        <a:srgbClr val="1E1300"/>
      </a:dk1>
      <a:lt1>
        <a:srgbClr val="F2EEFF"/>
      </a:lt1>
      <a:dk2>
        <a:srgbClr val="1E1300"/>
      </a:dk2>
      <a:lt2>
        <a:srgbClr val="F2EEFF"/>
      </a:lt2>
      <a:accent1>
        <a:srgbClr val="F96008"/>
      </a:accent1>
      <a:accent2>
        <a:srgbClr val="ADC900"/>
      </a:accent2>
      <a:accent3>
        <a:srgbClr val="623CEA"/>
      </a:accent3>
      <a:accent4>
        <a:srgbClr val="F2EEFF"/>
      </a:accent4>
      <a:accent5>
        <a:srgbClr val="F96008"/>
      </a:accent5>
      <a:accent6>
        <a:srgbClr val="ACC900"/>
      </a:accent6>
      <a:hlink>
        <a:srgbClr val="623CE9"/>
      </a:hlink>
      <a:folHlink>
        <a:srgbClr val="623DE9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201CDF5E-C591-7444-A6AF-B7BDA4C44085}" vid="{A2CD3D5C-05ED-C542-927E-A25EA1D7BF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234</Words>
  <Application>Microsoft Macintosh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Karrik</vt:lpstr>
      <vt:lpstr>Abadi MT Condensed Light</vt:lpstr>
      <vt:lpstr>Aptos</vt:lpstr>
      <vt:lpstr>Arial</vt:lpstr>
      <vt:lpstr>FT88 Expanded</vt:lpstr>
      <vt:lpstr>Office Theme</vt:lpstr>
      <vt:lpstr>DATAGOV Kick-Off</vt:lpstr>
      <vt:lpstr>Today’s Agenda</vt:lpstr>
      <vt:lpstr>Welcome &amp; Introduction</vt:lpstr>
      <vt:lpstr>DATAGOV Team</vt:lpstr>
      <vt:lpstr>The Project</vt:lpstr>
      <vt:lpstr>The Objective</vt:lpstr>
      <vt:lpstr>The Methods</vt:lpstr>
      <vt:lpstr>Panel 1</vt:lpstr>
      <vt:lpstr>Panel 1 Governing by Data Infrastructure</vt:lpstr>
      <vt:lpstr>Panel 2</vt:lpstr>
      <vt:lpstr>Panel 2 Global Perspectives on Governance by Data Infrastructure</vt:lpstr>
      <vt:lpstr>Closing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 Kitamura</dc:creator>
  <cp:lastModifiedBy>Meg Kitamura</cp:lastModifiedBy>
  <cp:revision>1</cp:revision>
  <dcterms:created xsi:type="dcterms:W3CDTF">2026-03-18T15:25:36Z</dcterms:created>
  <dcterms:modified xsi:type="dcterms:W3CDTF">2026-03-18T16:24:38Z</dcterms:modified>
</cp:coreProperties>
</file>