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108"/>
    <a:srgbClr val="ADC901"/>
    <a:srgbClr val="1E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01483-A60D-4542-9CB4-8202BAC20C7C}" v="14" dt="2026-03-17T11:04:18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6"/>
    <p:restoredTop sz="94638"/>
  </p:normalViewPr>
  <p:slideViewPr>
    <p:cSldViewPr snapToGrid="0">
      <p:cViewPr>
        <p:scale>
          <a:sx n="88" d="100"/>
          <a:sy n="88" d="100"/>
        </p:scale>
        <p:origin x="1664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black background with a black rectangle&#10;&#10;AI-generated content may be incorrect.">
            <a:extLst>
              <a:ext uri="{FF2B5EF4-FFF2-40B4-BE49-F238E27FC236}">
                <a16:creationId xmlns:a16="http://schemas.microsoft.com/office/drawing/2014/main" id="{ECED5865-576A-0E0F-4BB0-1D75B2309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22802" y="18257"/>
            <a:ext cx="4641850" cy="6858000"/>
          </a:xfrm>
          <a:prstGeom prst="rect">
            <a:avLst/>
          </a:prstGeom>
        </p:spPr>
      </p:pic>
      <p:pic>
        <p:nvPicPr>
          <p:cNvPr id="16" name="Picture 15" descr="A black square with a black background&#10;&#10;AI-generated content may be incorrect.">
            <a:extLst>
              <a:ext uri="{FF2B5EF4-FFF2-40B4-BE49-F238E27FC236}">
                <a16:creationId xmlns:a16="http://schemas.microsoft.com/office/drawing/2014/main" id="{072C02D1-B1F9-8617-F8E5-A4C6ADFCC2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4147" y="18257"/>
            <a:ext cx="1719461" cy="2208212"/>
          </a:xfrm>
          <a:prstGeom prst="rect">
            <a:avLst/>
          </a:prstGeom>
        </p:spPr>
      </p:pic>
      <p:pic>
        <p:nvPicPr>
          <p:cNvPr id="17" name="Picture 16" descr="A black square with a black background&#10;&#10;AI-generated content may be incorrect.">
            <a:extLst>
              <a:ext uri="{FF2B5EF4-FFF2-40B4-BE49-F238E27FC236}">
                <a16:creationId xmlns:a16="http://schemas.microsoft.com/office/drawing/2014/main" id="{51871544-6D57-96EA-0ADD-B686984102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4416" y="844550"/>
            <a:ext cx="1719461" cy="22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6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0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gradFill>
          <a:gsLst>
            <a:gs pos="0">
              <a:schemeClr val="bg1"/>
            </a:gs>
            <a:gs pos="74000">
              <a:schemeClr val="accent2"/>
            </a:gs>
            <a:gs pos="84000">
              <a:schemeClr val="accent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background&#10;&#10;AI-generated content may be incorrect.">
            <a:extLst>
              <a:ext uri="{FF2B5EF4-FFF2-40B4-BE49-F238E27FC236}">
                <a16:creationId xmlns:a16="http://schemas.microsoft.com/office/drawing/2014/main" id="{1656EEEF-6DDB-2E68-259F-21B76D7C87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"/>
            <a:ext cx="11949291" cy="6721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E8011619-4B71-93D5-9586-2B269D487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1338" y="5852179"/>
            <a:ext cx="2441724" cy="13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9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6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7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2"/>
                </a:solidFill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CC547E-EF63-C1EB-0404-E579404A366F}"/>
              </a:ext>
            </a:extLst>
          </p:cNvPr>
          <p:cNvSpPr/>
          <p:nvPr userDrawn="1"/>
        </p:nvSpPr>
        <p:spPr>
          <a:xfrm>
            <a:off x="11118178" y="195401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CE887-2852-11A6-F87C-EF40B63CF699}"/>
              </a:ext>
            </a:extLst>
          </p:cNvPr>
          <p:cNvSpPr/>
          <p:nvPr userDrawn="1"/>
        </p:nvSpPr>
        <p:spPr>
          <a:xfrm>
            <a:off x="10250556" y="1037294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F1A3B-CAA2-AD80-AC41-FB9D13F2EF39}"/>
              </a:ext>
            </a:extLst>
          </p:cNvPr>
          <p:cNvSpPr/>
          <p:nvPr userDrawn="1"/>
        </p:nvSpPr>
        <p:spPr>
          <a:xfrm>
            <a:off x="192156" y="4422913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0079A6-A50E-F9E9-9B21-9D97FB911E14}"/>
              </a:ext>
            </a:extLst>
          </p:cNvPr>
          <p:cNvSpPr/>
          <p:nvPr userDrawn="1"/>
        </p:nvSpPr>
        <p:spPr>
          <a:xfrm>
            <a:off x="1027043" y="5264806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D50853-21BF-443B-9554-FCE5ADB5967F}"/>
              </a:ext>
            </a:extLst>
          </p:cNvPr>
          <p:cNvSpPr/>
          <p:nvPr userDrawn="1"/>
        </p:nvSpPr>
        <p:spPr>
          <a:xfrm>
            <a:off x="1027043" y="3595032"/>
            <a:ext cx="834887" cy="8348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194D3F9-0E95-2FD7-DD4A-272C49E5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6086" y="5943600"/>
            <a:ext cx="2119254" cy="11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8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0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background&#10;&#10;AI-generated content may be incorrect.">
            <a:extLst>
              <a:ext uri="{FF2B5EF4-FFF2-40B4-BE49-F238E27FC236}">
                <a16:creationId xmlns:a16="http://schemas.microsoft.com/office/drawing/2014/main" id="{7D337D6C-52CC-0A11-ADDF-7D6C15E84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1949291" cy="6721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9CAF0D0-6C64-72ED-FC61-0FC503BA3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6086" y="5943600"/>
            <a:ext cx="2119254" cy="11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6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78" y="623544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E1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672F67-C7B3-80AB-18B5-DF64746C7D53}"/>
              </a:ext>
            </a:extLst>
          </p:cNvPr>
          <p:cNvSpPr/>
          <p:nvPr userDrawn="1"/>
        </p:nvSpPr>
        <p:spPr>
          <a:xfrm>
            <a:off x="10233850" y="936697"/>
            <a:ext cx="834887" cy="834887"/>
          </a:xfrm>
          <a:prstGeom prst="roundRect">
            <a:avLst/>
          </a:prstGeom>
          <a:solidFill>
            <a:srgbClr val="FC61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622EC9-26F4-2552-0790-59D6312D6BF9}"/>
              </a:ext>
            </a:extLst>
          </p:cNvPr>
          <p:cNvSpPr/>
          <p:nvPr userDrawn="1"/>
        </p:nvSpPr>
        <p:spPr>
          <a:xfrm>
            <a:off x="11118424" y="136523"/>
            <a:ext cx="834887" cy="834887"/>
          </a:xfrm>
          <a:prstGeom prst="roundRect">
            <a:avLst/>
          </a:prstGeom>
          <a:solidFill>
            <a:srgbClr val="FC6108"/>
          </a:solidFill>
          <a:ln>
            <a:solidFill>
              <a:srgbClr val="FC61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orange squares&#10;&#10;AI-generated content may be incorrect.">
            <a:extLst>
              <a:ext uri="{FF2B5EF4-FFF2-40B4-BE49-F238E27FC236}">
                <a16:creationId xmlns:a16="http://schemas.microsoft.com/office/drawing/2014/main" id="{BFDEE121-7D64-1638-E01B-FCF8221FD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69612" b="47026"/>
          <a:stretch>
            <a:fillRect/>
          </a:stretch>
        </p:blipFill>
        <p:spPr>
          <a:xfrm rot="10800000">
            <a:off x="-950844" y="3297380"/>
            <a:ext cx="3631096" cy="3560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7CF9A2-C0D4-A2C0-741C-7B62FAD7E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0160" y="5963247"/>
            <a:ext cx="2284079" cy="12847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0DF28A-CD51-FF9F-B58E-005CD3E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60543" cy="1325563"/>
          </a:xfrm>
        </p:spPr>
        <p:txBody>
          <a:bodyPr/>
          <a:lstStyle>
            <a:lvl1pPr>
              <a:defRPr sz="3200">
                <a:solidFill>
                  <a:srgbClr val="FC610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2694C0-C001-D851-0D55-D7326747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399" y="1985282"/>
            <a:ext cx="8882744" cy="4351338"/>
          </a:xfrm>
        </p:spPr>
        <p:txBody>
          <a:bodyPr/>
          <a:lstStyle>
            <a:lvl1pPr>
              <a:defRPr>
                <a:solidFill>
                  <a:srgbClr val="FC6108"/>
                </a:solidFill>
              </a:defRPr>
            </a:lvl1pPr>
            <a:lvl2pPr>
              <a:defRPr>
                <a:solidFill>
                  <a:srgbClr val="FC6108"/>
                </a:solidFill>
              </a:defRPr>
            </a:lvl2pPr>
            <a:lvl3pPr>
              <a:defRPr>
                <a:solidFill>
                  <a:srgbClr val="FC6108"/>
                </a:solidFill>
              </a:defRPr>
            </a:lvl3pPr>
            <a:lvl4pPr>
              <a:defRPr>
                <a:solidFill>
                  <a:srgbClr val="FC6108"/>
                </a:solidFill>
              </a:defRPr>
            </a:lvl4pPr>
            <a:lvl5pPr>
              <a:defRPr>
                <a:solidFill>
                  <a:srgbClr val="FC6108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69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gradFill>
          <a:gsLst>
            <a:gs pos="0">
              <a:schemeClr val="bg1"/>
            </a:gs>
            <a:gs pos="74000">
              <a:schemeClr val="accent3"/>
            </a:gs>
            <a:gs pos="84000">
              <a:schemeClr val="accent3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22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2587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87580"/>
            <a:ext cx="3932237" cy="21814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1E1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8672F67-C7B3-80AB-18B5-DF64746C7D53}"/>
              </a:ext>
            </a:extLst>
          </p:cNvPr>
          <p:cNvSpPr/>
          <p:nvPr userDrawn="1"/>
        </p:nvSpPr>
        <p:spPr>
          <a:xfrm>
            <a:off x="10233850" y="936697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and black background&#10;&#10;AI-generated content may be incorrect.">
            <a:extLst>
              <a:ext uri="{FF2B5EF4-FFF2-40B4-BE49-F238E27FC236}">
                <a16:creationId xmlns:a16="http://schemas.microsoft.com/office/drawing/2014/main" id="{DD39B94F-AA87-D75D-95AF-A5520252F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r="66895" b="47025"/>
          <a:stretch>
            <a:fillRect/>
          </a:stretch>
        </p:blipFill>
        <p:spPr>
          <a:xfrm rot="10800000">
            <a:off x="-1288865" y="3297381"/>
            <a:ext cx="3955865" cy="3560618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622EC9-26F4-2552-0790-59D6312D6BF9}"/>
              </a:ext>
            </a:extLst>
          </p:cNvPr>
          <p:cNvSpPr/>
          <p:nvPr userDrawn="1"/>
        </p:nvSpPr>
        <p:spPr>
          <a:xfrm>
            <a:off x="11118424" y="136523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E1F962-4690-E641-2AB0-C810D9BD85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0160" y="5963247"/>
            <a:ext cx="2284079" cy="12847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B2CAE4F-A5B2-49FE-ADA0-DC2661E8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60543" cy="1325563"/>
          </a:xfrm>
        </p:spPr>
        <p:txBody>
          <a:bodyPr/>
          <a:lstStyle>
            <a:lvl1pPr>
              <a:defRPr sz="3200">
                <a:solidFill>
                  <a:srgbClr val="ADC90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2A4DB86-5300-1D6F-5934-290B6F39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399" y="1985282"/>
            <a:ext cx="8882744" cy="4351338"/>
          </a:xfrm>
        </p:spPr>
        <p:txBody>
          <a:bodyPr/>
          <a:lstStyle>
            <a:lvl1pPr>
              <a:defRPr>
                <a:solidFill>
                  <a:srgbClr val="ADC901"/>
                </a:solidFill>
              </a:defRPr>
            </a:lvl1pPr>
            <a:lvl2pPr>
              <a:defRPr>
                <a:solidFill>
                  <a:srgbClr val="ADC901"/>
                </a:solidFill>
              </a:defRPr>
            </a:lvl2pPr>
            <a:lvl3pPr>
              <a:defRPr>
                <a:solidFill>
                  <a:srgbClr val="ADC901"/>
                </a:solidFill>
              </a:defRPr>
            </a:lvl3pPr>
            <a:lvl4pPr>
              <a:defRPr>
                <a:solidFill>
                  <a:srgbClr val="ADC901"/>
                </a:solidFill>
              </a:defRPr>
            </a:lvl4pPr>
            <a:lvl5pPr>
              <a:defRPr>
                <a:solidFill>
                  <a:srgbClr val="ADC90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orange squares&#10;&#10;AI-generated content may be incorrect.">
            <a:extLst>
              <a:ext uri="{FF2B5EF4-FFF2-40B4-BE49-F238E27FC236}">
                <a16:creationId xmlns:a16="http://schemas.microsoft.com/office/drawing/2014/main" id="{648B83EB-6E5B-CF4D-7FBA-E9AC3EB8E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1949293" cy="6721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0"/>
            <a:ext cx="7766051" cy="3574473"/>
          </a:xfrm>
        </p:spPr>
        <p:txBody>
          <a:bodyPr anchor="b"/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 THE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404" y="3707476"/>
            <a:ext cx="10300046" cy="238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nec,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nec,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orange letters&#10;&#10;AI-generated content may be incorrect.">
            <a:extLst>
              <a:ext uri="{FF2B5EF4-FFF2-40B4-BE49-F238E27FC236}">
                <a16:creationId xmlns:a16="http://schemas.microsoft.com/office/drawing/2014/main" id="{66EECEDD-E366-335E-F803-B8C141BFC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6237" y="5838060"/>
            <a:ext cx="2491925" cy="14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9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bg1"/>
            </a:gs>
            <a:gs pos="74000">
              <a:schemeClr val="accent1"/>
            </a:gs>
            <a:gs pos="84000">
              <a:schemeClr val="accent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2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0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om with a row of windows&#10;&#10;AI-generated content may be incorrect.">
            <a:extLst>
              <a:ext uri="{FF2B5EF4-FFF2-40B4-BE49-F238E27FC236}">
                <a16:creationId xmlns:a16="http://schemas.microsoft.com/office/drawing/2014/main" id="{20424D6D-0E65-9B5D-AD2D-4EC1712C8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6050"/>
            <a:ext cx="12192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1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accent2"/>
                </a:solidFill>
                <a:latin typeface="FT88 Expanded" pitchFamily="2" charset="77"/>
                <a:ea typeface="Mondwest" pitchFamily="2" charset="-128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E95-D0C8-F84D-844B-A555D176079D}" type="datetimeFigureOut">
              <a:rPr lang="en-US" smtClean="0"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2802-D90E-F745-A8D5-8EE3D5012C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CC547E-EF63-C1EB-0404-E579404A366F}"/>
              </a:ext>
            </a:extLst>
          </p:cNvPr>
          <p:cNvSpPr/>
          <p:nvPr userDrawn="1"/>
        </p:nvSpPr>
        <p:spPr>
          <a:xfrm>
            <a:off x="11118178" y="195401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CE887-2852-11A6-F87C-EF40B63CF699}"/>
              </a:ext>
            </a:extLst>
          </p:cNvPr>
          <p:cNvSpPr/>
          <p:nvPr userDrawn="1"/>
        </p:nvSpPr>
        <p:spPr>
          <a:xfrm>
            <a:off x="10250556" y="1037294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8F1A3B-CAA2-AD80-AC41-FB9D13F2EF39}"/>
              </a:ext>
            </a:extLst>
          </p:cNvPr>
          <p:cNvSpPr/>
          <p:nvPr userDrawn="1"/>
        </p:nvSpPr>
        <p:spPr>
          <a:xfrm>
            <a:off x="192156" y="4422913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0079A6-A50E-F9E9-9B21-9D97FB911E14}"/>
              </a:ext>
            </a:extLst>
          </p:cNvPr>
          <p:cNvSpPr/>
          <p:nvPr userDrawn="1"/>
        </p:nvSpPr>
        <p:spPr>
          <a:xfrm>
            <a:off x="1027043" y="5264806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D50853-21BF-443B-9554-FCE5ADB5967F}"/>
              </a:ext>
            </a:extLst>
          </p:cNvPr>
          <p:cNvSpPr/>
          <p:nvPr userDrawn="1"/>
        </p:nvSpPr>
        <p:spPr>
          <a:xfrm>
            <a:off x="1027043" y="3595032"/>
            <a:ext cx="834887" cy="8348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53AB84D3-B983-C47C-972A-CC641139A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2375" y="5896937"/>
            <a:ext cx="2282582" cy="12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3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B3E95-D0C8-F84D-844B-A555D176079D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E2802-D90E-F745-A8D5-8EE3D5012C8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background with brown letters&#10;&#10;AI-generated content may be incorrect.">
            <a:extLst>
              <a:ext uri="{FF2B5EF4-FFF2-40B4-BE49-F238E27FC236}">
                <a16:creationId xmlns:a16="http://schemas.microsoft.com/office/drawing/2014/main" id="{FE1E41F9-B592-CACB-4F7C-B5E61CCA8AB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915400" y="5938839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9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71" r:id="rId9"/>
    <p:sldLayoutId id="2147483674" r:id="rId10"/>
    <p:sldLayoutId id="2147483672" r:id="rId11"/>
    <p:sldLayoutId id="2147483673" r:id="rId12"/>
    <p:sldLayoutId id="2147483670" r:id="rId13"/>
    <p:sldLayoutId id="2147483679" r:id="rId14"/>
    <p:sldLayoutId id="2147483667" r:id="rId15"/>
    <p:sldLayoutId id="2147483675" r:id="rId16"/>
    <p:sldLayoutId id="2147483668" r:id="rId17"/>
    <p:sldLayoutId id="2147483676" r:id="rId18"/>
    <p:sldLayoutId id="2147483678" r:id="rId19"/>
    <p:sldLayoutId id="2147483677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FT88 Expanded" pitchFamily="2" charset="77"/>
          <a:ea typeface="Mondwest" pitchFamily="2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rri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rri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A1E7-8218-EE65-66BD-00B4587D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Kickoff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AA01F-0A5F-3ABB-2479-41A81B14D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Framer Framed</a:t>
            </a:r>
          </a:p>
          <a:p>
            <a:r>
              <a:rPr lang="en-US" dirty="0"/>
              <a:t>27 – 03 - 2026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0964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141E12-4AEB-C4F2-622E-79830272EC6F}"/>
              </a:ext>
            </a:extLst>
          </p:cNvPr>
          <p:cNvSpPr txBox="1">
            <a:spLocks/>
          </p:cNvSpPr>
          <p:nvPr/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FC6108"/>
                </a:solidFill>
                <a:latin typeface="FT88 Expanded" pitchFamily="2" charset="77"/>
                <a:ea typeface="Mondwest" pitchFamily="2" charset="-128"/>
                <a:cs typeface="+mj-cs"/>
              </a:defRPr>
            </a:lvl1pPr>
          </a:lstStyle>
          <a:p>
            <a:r>
              <a:rPr lang="en-US"/>
              <a:t>DAY 1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8D4C73-B5AB-C2BA-AB0C-BEA3E5235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10392"/>
              </p:ext>
            </p:extLst>
          </p:nvPr>
        </p:nvGraphicFramePr>
        <p:xfrm>
          <a:off x="3149600" y="1267206"/>
          <a:ext cx="8128000" cy="448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786">
                  <a:extLst>
                    <a:ext uri="{9D8B030D-6E8A-4147-A177-3AD203B41FA5}">
                      <a16:colId xmlns:a16="http://schemas.microsoft.com/office/drawing/2014/main" val="4070696112"/>
                    </a:ext>
                  </a:extLst>
                </a:gridCol>
                <a:gridCol w="6381214">
                  <a:extLst>
                    <a:ext uri="{9D8B030D-6E8A-4147-A177-3AD203B41FA5}">
                      <a16:colId xmlns:a16="http://schemas.microsoft.com/office/drawing/2014/main" val="807393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10:30–11:00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Arrival &amp; coffee </a:t>
                      </a:r>
                      <a:endParaRPr lang="en-BE" dirty="0">
                        <a:solidFill>
                          <a:srgbClr val="FC610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759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11:00–11:30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Welcome </a:t>
                      </a:r>
                      <a:endParaRPr lang="en-BE" dirty="0">
                        <a:solidFill>
                          <a:srgbClr val="FC610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74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11:30–12:30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Session 1 — Mapping the terrain/1 </a:t>
                      </a:r>
                    </a:p>
                    <a:p>
                      <a:pPr marL="0" marR="0" lvl="0" indent="1335088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Provocateurs: Mirca, Jo, Cecilia, Niels, Marjolein </a:t>
                      </a:r>
                      <a:br>
                        <a:rPr kumimoji="0" lang="en-B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</a:b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C6108"/>
                        </a:solidFill>
                        <a:effectLst/>
                        <a:uLnTx/>
                        <a:uFillTx/>
                        <a:latin typeface="Karrik" pitchFamily="2" charset="77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12:30–13:30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Lunch  </a:t>
                      </a:r>
                      <a:endParaRPr lang="en-BE" dirty="0">
                        <a:solidFill>
                          <a:srgbClr val="FC610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04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13:30–14:30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Session 2 — Mapping the terrain/2 </a:t>
                      </a:r>
                    </a:p>
                    <a:p>
                      <a:pPr marL="0" marR="0" lvl="0" indent="1335088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Provocateurs: Louise, Rob, Fernando, Rocco, Bidisha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46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14:30 – 16:00 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 | Session 3: From tensions to directions </a:t>
                      </a:r>
                    </a:p>
                    <a:p>
                      <a:pPr marL="0" marR="0" lvl="0" indent="12477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Groupwork</a:t>
                      </a:r>
                      <a:endParaRPr lang="en-BE" dirty="0">
                        <a:solidFill>
                          <a:srgbClr val="FC610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55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16:00 –16:15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 Closing </a:t>
                      </a:r>
                      <a:endParaRPr lang="en-BE" dirty="0">
                        <a:solidFill>
                          <a:srgbClr val="FC610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6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18:00 - 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6108"/>
                          </a:solidFill>
                          <a:effectLst/>
                          <a:uLnTx/>
                          <a:uFillTx/>
                          <a:latin typeface="Karrik" pitchFamily="2" charset="77"/>
                          <a:ea typeface="+mn-ea"/>
                          <a:cs typeface="+mn-cs"/>
                        </a:rPr>
                        <a:t>| Dinner at Terre Lente</a:t>
                      </a:r>
                      <a:endParaRPr lang="en-BE" dirty="0">
                        <a:solidFill>
                          <a:srgbClr val="FC6108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3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63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074F0-1119-599D-42B1-B2DFE726B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726C8-6BA0-E75B-C14D-39581A9FD331}"/>
              </a:ext>
            </a:extLst>
          </p:cNvPr>
          <p:cNvSpPr txBox="1">
            <a:spLocks/>
          </p:cNvSpPr>
          <p:nvPr/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FC6108"/>
                </a:solidFill>
                <a:latin typeface="FT88 Expanded" pitchFamily="2" charset="77"/>
                <a:ea typeface="Mondwest" pitchFamily="2" charset="-128"/>
                <a:cs typeface="+mj-cs"/>
              </a:defRPr>
            </a:lvl1pPr>
          </a:lstStyle>
          <a:p>
            <a:r>
              <a:rPr lang="en-US"/>
              <a:t>1)  MAPPING THE TERRAIN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ACF59-2B82-81CB-B052-21DBC30EFDBB}"/>
              </a:ext>
            </a:extLst>
          </p:cNvPr>
          <p:cNvSpPr txBox="1">
            <a:spLocks/>
          </p:cNvSpPr>
          <p:nvPr/>
        </p:nvSpPr>
        <p:spPr>
          <a:xfrm>
            <a:off x="1938970" y="3864076"/>
            <a:ext cx="9507555" cy="158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C6108"/>
                </a:solidFill>
              </a:rPr>
              <a:t>Where do you see the deepest unresolved tension in how data infrastructures are used to govern today?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C6108"/>
                </a:solidFill>
              </a:rPr>
              <a:t>Where do current debates fall short?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C6108"/>
                </a:solidFill>
              </a:rPr>
              <a:t>Which actors, infrastructures, or norms are most under-examined?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C6108"/>
                </a:solidFill>
              </a:rPr>
              <a:t>…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C6108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6054400-EC54-7E72-46D4-CDA6553C8C4B}"/>
              </a:ext>
            </a:extLst>
          </p:cNvPr>
          <p:cNvSpPr txBox="1">
            <a:spLocks/>
          </p:cNvSpPr>
          <p:nvPr/>
        </p:nvSpPr>
        <p:spPr>
          <a:xfrm>
            <a:off x="1938970" y="2125778"/>
            <a:ext cx="7260114" cy="95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C6108"/>
                </a:solidFill>
                <a:latin typeface="Karrik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C6108"/>
                </a:solidFill>
                <a:latin typeface="Karrik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C61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C61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FC61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11:30–12:30</a:t>
            </a:r>
          </a:p>
          <a:p>
            <a:r>
              <a:rPr lang="en-US" sz="2400" b="1" dirty="0"/>
              <a:t>Mirca, Jo, Cecilia, Niels, Marjolein</a:t>
            </a:r>
          </a:p>
          <a:p>
            <a:r>
              <a:rPr lang="en-US" sz="2000" i="1" dirty="0"/>
              <a:t>4’ Short provocative presentations</a:t>
            </a:r>
            <a:r>
              <a:rPr lang="en-US" sz="2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9267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5DA5E-F8C4-D3E0-4D1F-43A346C22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C29FB0-9C0C-A421-44FA-34C80280D16A}"/>
              </a:ext>
            </a:extLst>
          </p:cNvPr>
          <p:cNvSpPr txBox="1">
            <a:spLocks/>
          </p:cNvSpPr>
          <p:nvPr/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FC6108"/>
                </a:solidFill>
                <a:latin typeface="FT88 Expanded" pitchFamily="2" charset="77"/>
                <a:ea typeface="Mondwest" pitchFamily="2" charset="-128"/>
                <a:cs typeface="+mj-cs"/>
              </a:defRPr>
            </a:lvl1pPr>
          </a:lstStyle>
          <a:p>
            <a:r>
              <a:rPr lang="en-US"/>
              <a:t>2)  MAPPING THE TERRAIN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C9C4D2B-90D7-AC66-4227-48B5E6685E75}"/>
              </a:ext>
            </a:extLst>
          </p:cNvPr>
          <p:cNvSpPr txBox="1">
            <a:spLocks/>
          </p:cNvSpPr>
          <p:nvPr/>
        </p:nvSpPr>
        <p:spPr>
          <a:xfrm>
            <a:off x="1938970" y="2125778"/>
            <a:ext cx="7260114" cy="158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C6108"/>
                </a:solidFill>
                <a:latin typeface="Karrik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C6108"/>
                </a:solidFill>
                <a:latin typeface="Karrik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C61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C61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FC61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13:30–14:30</a:t>
            </a:r>
          </a:p>
          <a:p>
            <a:r>
              <a:rPr lang="en-US" sz="2400" b="1" dirty="0"/>
              <a:t>Louise, Rob, Fernando, Rocco, Bidisha</a:t>
            </a:r>
          </a:p>
          <a:p>
            <a:r>
              <a:rPr lang="en-US" sz="2000" i="1" dirty="0"/>
              <a:t>4’ Short provocative presentations</a:t>
            </a:r>
            <a:r>
              <a:rPr lang="en-US" sz="2000" b="1" dirty="0"/>
              <a:t> 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4260B4C-2704-04AC-CF76-B64034E6CE11}"/>
              </a:ext>
            </a:extLst>
          </p:cNvPr>
          <p:cNvSpPr txBox="1">
            <a:spLocks/>
          </p:cNvSpPr>
          <p:nvPr/>
        </p:nvSpPr>
        <p:spPr>
          <a:xfrm>
            <a:off x="1938970" y="3994705"/>
            <a:ext cx="9177049" cy="158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C6108"/>
                </a:solidFill>
              </a:rPr>
              <a:t>Where do you see the deepest unresolved tension in how data infrastructures are used to govern today?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C6108"/>
                </a:solidFill>
              </a:rPr>
              <a:t>Where do current debates fall short?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C6108"/>
                </a:solidFill>
              </a:rPr>
              <a:t>Which actors, infrastructures, or norms are most under-examined?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C6108"/>
                </a:solidFill>
              </a:rPr>
              <a:t>…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C61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4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1C87E-772E-2C35-73A0-81D7DE377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F122-165D-A9B0-E74E-A0D13D4399B0}"/>
              </a:ext>
            </a:extLst>
          </p:cNvPr>
          <p:cNvSpPr txBox="1">
            <a:spLocks/>
          </p:cNvSpPr>
          <p:nvPr/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FC6108"/>
                </a:solidFill>
                <a:latin typeface="FT88 Expanded" pitchFamily="2" charset="77"/>
                <a:ea typeface="Mondwest" pitchFamily="2" charset="-128"/>
                <a:cs typeface="+mj-cs"/>
              </a:defRPr>
            </a:lvl1pPr>
          </a:lstStyle>
          <a:p>
            <a:r>
              <a:rPr lang="en-US"/>
              <a:t>3) Tensions &amp; Directions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52E2E-FB49-1024-38EC-CD97700581BD}"/>
              </a:ext>
            </a:extLst>
          </p:cNvPr>
          <p:cNvSpPr txBox="1">
            <a:spLocks/>
          </p:cNvSpPr>
          <p:nvPr/>
        </p:nvSpPr>
        <p:spPr>
          <a:xfrm>
            <a:off x="1938970" y="1952804"/>
            <a:ext cx="7260114" cy="95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C6108"/>
                </a:solidFill>
                <a:latin typeface="Karrik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C6108"/>
                </a:solidFill>
                <a:latin typeface="Karrik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C61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C61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FC61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14:30–16:00 </a:t>
            </a:r>
          </a:p>
          <a:p>
            <a:r>
              <a:rPr lang="en-US" sz="2400" b="1" dirty="0"/>
              <a:t>Groupwork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C666BDD-ADFA-0D78-03A7-54417A5F88D5}"/>
              </a:ext>
            </a:extLst>
          </p:cNvPr>
          <p:cNvSpPr txBox="1">
            <a:spLocks/>
          </p:cNvSpPr>
          <p:nvPr/>
        </p:nvSpPr>
        <p:spPr>
          <a:xfrm>
            <a:off x="1938970" y="3111257"/>
            <a:ext cx="9177049" cy="222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rrik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E" altLang="en-BE" sz="2000" b="1" dirty="0">
                <a:solidFill>
                  <a:srgbClr val="FC6108"/>
                </a:solidFill>
                <a:latin typeface="Arial" panose="020B0604020202020204" pitchFamily="34" charset="0"/>
              </a:rPr>
              <a:t>Setup</a:t>
            </a:r>
            <a:r>
              <a:rPr lang="en-BE" altLang="en-BE" sz="2000" dirty="0">
                <a:solidFill>
                  <a:srgbClr val="FC6108"/>
                </a:solidFill>
                <a:latin typeface="Arial" panose="020B0604020202020204" pitchFamily="34" charset="0"/>
              </a:rPr>
              <a:t> 4 tables · 4 technology families: Digital ID · Biometrics · Health · Education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BE" altLang="en-BE" sz="2000" dirty="0">
              <a:solidFill>
                <a:srgbClr val="FC6108"/>
              </a:solidFill>
              <a:latin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E" altLang="en-BE" sz="2000" b="1" dirty="0">
                <a:solidFill>
                  <a:srgbClr val="FC6108"/>
                </a:solidFill>
                <a:latin typeface="Arial" panose="020B0604020202020204" pitchFamily="34" charset="0"/>
              </a:rPr>
              <a:t>At each table</a:t>
            </a:r>
            <a:r>
              <a:rPr lang="en-BE" altLang="en-BE" sz="2000" dirty="0">
                <a:solidFill>
                  <a:srgbClr val="FC6108"/>
                </a:solidFill>
                <a:latin typeface="Arial" panose="020B0604020202020204" pitchFamily="34" charset="0"/>
              </a:rPr>
              <a:t> </a:t>
            </a:r>
            <a:r>
              <a:rPr lang="en-BE" altLang="en-BE" sz="2000" i="1" dirty="0">
                <a:solidFill>
                  <a:srgbClr val="FC6108"/>
                </a:solidFill>
                <a:latin typeface="Arial" panose="020B0604020202020204" pitchFamily="34" charset="0"/>
              </a:rPr>
              <a:t>What is the core tension in this technology?</a:t>
            </a:r>
            <a:r>
              <a:rPr lang="en-BE" altLang="en-BE" sz="2000" dirty="0">
                <a:solidFill>
                  <a:srgbClr val="FC6108"/>
                </a:solidFill>
                <a:latin typeface="Arial" panose="020B0604020202020204" pitchFamily="34" charset="0"/>
              </a:rPr>
              <a:t> and </a:t>
            </a:r>
            <a:r>
              <a:rPr lang="en-BE" altLang="en-BE" sz="2000" i="1" dirty="0">
                <a:solidFill>
                  <a:srgbClr val="FC6108"/>
                </a:solidFill>
                <a:latin typeface="Arial" panose="020B0604020202020204" pitchFamily="34" charset="0"/>
              </a:rPr>
              <a:t>How can this tension become a research direction?</a:t>
            </a:r>
            <a:r>
              <a:rPr lang="en-BE" altLang="en-BE" sz="2000" dirty="0">
                <a:solidFill>
                  <a:srgbClr val="FC6108"/>
                </a:solidFill>
                <a:latin typeface="Arial" panose="020B0604020202020204" pitchFamily="34" charset="0"/>
              </a:rPr>
              <a:t> 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BE" altLang="en-BE" sz="2000" dirty="0">
              <a:solidFill>
                <a:srgbClr val="FC6108"/>
              </a:solidFill>
              <a:latin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BE" altLang="en-BE" sz="2000" dirty="0">
                <a:solidFill>
                  <a:srgbClr val="FC6108"/>
                </a:solidFill>
                <a:latin typeface="Arial" panose="020B0604020202020204" pitchFamily="34" charset="0"/>
              </a:rPr>
              <a:t>Each group builds on the previous group's output — so every participant engages with every technology family.</a:t>
            </a:r>
            <a:endParaRPr lang="en-US" sz="2000" dirty="0">
              <a:solidFill>
                <a:srgbClr val="FC6108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C61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55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GOV">
      <a:dk1>
        <a:srgbClr val="1E1300"/>
      </a:dk1>
      <a:lt1>
        <a:srgbClr val="F2EEFF"/>
      </a:lt1>
      <a:dk2>
        <a:srgbClr val="1E1300"/>
      </a:dk2>
      <a:lt2>
        <a:srgbClr val="F2EEFF"/>
      </a:lt2>
      <a:accent1>
        <a:srgbClr val="F96008"/>
      </a:accent1>
      <a:accent2>
        <a:srgbClr val="ADC900"/>
      </a:accent2>
      <a:accent3>
        <a:srgbClr val="623CEA"/>
      </a:accent3>
      <a:accent4>
        <a:srgbClr val="F2EEFF"/>
      </a:accent4>
      <a:accent5>
        <a:srgbClr val="F96008"/>
      </a:accent5>
      <a:accent6>
        <a:srgbClr val="ACC900"/>
      </a:accent6>
      <a:hlink>
        <a:srgbClr val="623CE9"/>
      </a:hlink>
      <a:folHlink>
        <a:srgbClr val="623DE9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01CDF5E-C591-7444-A6AF-B7BDA4C44085}" vid="{A2CD3D5C-05ED-C542-927E-A25EA1D7BF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270</Words>
  <Application>Microsoft Macintosh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FT88 Expanded</vt:lpstr>
      <vt:lpstr>Karrik</vt:lpstr>
      <vt:lpstr>Office Theme</vt:lpstr>
      <vt:lpstr>Project Kickoff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Jonas Breuer</dc:creator>
  <cp:lastModifiedBy>Mattéo Bard</cp:lastModifiedBy>
  <cp:revision>2</cp:revision>
  <dcterms:created xsi:type="dcterms:W3CDTF">2026-03-17T08:32:45Z</dcterms:created>
  <dcterms:modified xsi:type="dcterms:W3CDTF">2026-03-18T09:26:09Z</dcterms:modified>
</cp:coreProperties>
</file>