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01483-A60D-4542-9CB4-8202BAC20C7C}" v="14" dt="2026-03-17T11:04:1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/>
    <p:restoredTop sz="94658"/>
  </p:normalViewPr>
  <p:slideViewPr>
    <p:cSldViewPr snapToGrid="0">
      <p:cViewPr varScale="1">
        <p:scale>
          <a:sx n="116" d="100"/>
          <a:sy n="116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a black rectangle&#10;&#10;AI-generated content may be incorrect.">
            <a:extLst>
              <a:ext uri="{FF2B5EF4-FFF2-40B4-BE49-F238E27FC236}">
                <a16:creationId xmlns:a16="http://schemas.microsoft.com/office/drawing/2014/main" id="{ECED5865-576A-0E0F-4BB0-1D75B2309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39925" y="23191"/>
            <a:ext cx="4641850" cy="6858000"/>
          </a:xfrm>
          <a:prstGeom prst="rect">
            <a:avLst/>
          </a:prstGeom>
        </p:spPr>
      </p:pic>
      <p:pic>
        <p:nvPicPr>
          <p:cNvPr id="16" name="Picture 15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072C02D1-B1F9-8617-F8E5-A4C6ADFCC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147" y="18257"/>
            <a:ext cx="1719461" cy="2208212"/>
          </a:xfrm>
          <a:prstGeom prst="rect">
            <a:avLst/>
          </a:prstGeom>
        </p:spPr>
      </p:pic>
      <p:pic>
        <p:nvPicPr>
          <p:cNvPr id="17" name="Picture 16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51871544-6D57-96EA-0ADD-B68698410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4416" y="844550"/>
            <a:ext cx="1719461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1656EEEF-6DDB-2E68-259F-21B76D7C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8011619-4B71-93D5-9586-2B269D487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338" y="5852179"/>
            <a:ext cx="2441724" cy="1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94D3F9-0E95-2FD7-DD4A-272C49E5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7D337D6C-52CC-0A11-ADDF-7D6C15E84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CAF0D0-6C64-72ED-FC61-0FC503BA3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623544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gradFill>
          <a:gsLst>
            <a:gs pos="0">
              <a:schemeClr val="bg1"/>
            </a:gs>
            <a:gs pos="74000">
              <a:schemeClr val="accent3"/>
            </a:gs>
            <a:gs pos="84000">
              <a:schemeClr val="accent3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2587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7580"/>
            <a:ext cx="3932237" cy="21814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648B83EB-6E5B-CF4D-7FBA-E9AC3EB8E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1949293" cy="672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66EECEDD-E366-335E-F803-B8C141BFC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6237" y="5838060"/>
            <a:ext cx="2491925" cy="1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74000">
              <a:schemeClr val="accent1"/>
            </a:gs>
            <a:gs pos="8400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accent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AB84D3-B983-C47C-972A-CC641139A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2375" y="5896937"/>
            <a:ext cx="2282582" cy="12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0">
              <a:schemeClr val="bg1"/>
            </a:gs>
            <a:gs pos="74000">
              <a:schemeClr val="accent2"/>
            </a:gs>
            <a:gs pos="84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rown letters&#10;&#10;AI-generated content may be incorrect.">
            <a:extLst>
              <a:ext uri="{FF2B5EF4-FFF2-40B4-BE49-F238E27FC236}">
                <a16:creationId xmlns:a16="http://schemas.microsoft.com/office/drawing/2014/main" id="{FE1E41F9-B592-CACB-4F7C-B5E61CCA8AB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915400" y="5938839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4" r:id="rId8"/>
    <p:sldLayoutId id="2147483672" r:id="rId9"/>
    <p:sldLayoutId id="2147483673" r:id="rId10"/>
    <p:sldLayoutId id="2147483670" r:id="rId11"/>
    <p:sldLayoutId id="2147483679" r:id="rId12"/>
    <p:sldLayoutId id="2147483667" r:id="rId13"/>
    <p:sldLayoutId id="2147483675" r:id="rId14"/>
    <p:sldLayoutId id="2147483668" r:id="rId15"/>
    <p:sldLayoutId id="2147483676" r:id="rId16"/>
    <p:sldLayoutId id="2147483678" r:id="rId17"/>
    <p:sldLayoutId id="2147483677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FT88 Expanded" pitchFamily="2" charset="77"/>
          <a:ea typeface="Mondwes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ri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ri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57DD-EE5B-153C-D2C2-6F7395E8A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kickoff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65326-CFE1-046A-36AC-7FAE57704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Framer Framed</a:t>
            </a:r>
          </a:p>
          <a:p>
            <a:r>
              <a:rPr lang="en-US" dirty="0"/>
              <a:t>27 – 03 - 2026</a:t>
            </a:r>
          </a:p>
        </p:txBody>
      </p:sp>
    </p:spTree>
    <p:extLst>
      <p:ext uri="{BB962C8B-B14F-4D97-AF65-F5344CB8AC3E}">
        <p14:creationId xmlns:p14="http://schemas.microsoft.com/office/powerpoint/2010/main" val="300011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5E6C-2145-3EE4-3B38-788F4223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D339-BB43-A112-DCA6-48982B3CC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 dirty="0"/>
              <a:t>DAY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3D9E4A-428B-1102-C928-A079FEF4B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84991"/>
              </p:ext>
            </p:extLst>
          </p:nvPr>
        </p:nvGraphicFramePr>
        <p:xfrm>
          <a:off x="3149600" y="1267206"/>
          <a:ext cx="8128000" cy="448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86">
                  <a:extLst>
                    <a:ext uri="{9D8B030D-6E8A-4147-A177-3AD203B41FA5}">
                      <a16:colId xmlns:a16="http://schemas.microsoft.com/office/drawing/2014/main" val="4070696112"/>
                    </a:ext>
                  </a:extLst>
                </a:gridCol>
                <a:gridCol w="6381214">
                  <a:extLst>
                    <a:ext uri="{9D8B030D-6E8A-4147-A177-3AD203B41FA5}">
                      <a16:colId xmlns:a16="http://schemas.microsoft.com/office/drawing/2014/main" val="807393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10:30–11:00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Arrival &amp; coffee 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7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11:00–11:30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Welcome 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74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11:30–12:30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Session 1 — Mapping the terrain/1 </a:t>
                      </a:r>
                    </a:p>
                    <a:p>
                      <a:pPr marL="0" marR="0" lvl="0" indent="133508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Provocateurs: Mirca, Jo, Cecilia, Niels, Marjolein </a:t>
                      </a:r>
                      <a:br>
                        <a:rPr kumimoji="0" lang="en-B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</a:b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E1300"/>
                        </a:solidFill>
                        <a:effectLst/>
                        <a:uLnTx/>
                        <a:uFillTx/>
                        <a:latin typeface="Karrik" pitchFamily="2" charset="77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12:30–13:30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Lunch  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04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13:30–14:30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Session 2 — Mapping the terrain/2 </a:t>
                      </a:r>
                    </a:p>
                    <a:p>
                      <a:pPr marL="0" marR="0" lvl="0" indent="133508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Provocateurs: Louise, Rob, Fernando, Rocco, Bidisha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14:30 – 16:00 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 | Session 3: From tensions to directions </a:t>
                      </a:r>
                    </a:p>
                    <a:p>
                      <a:pPr marL="0" marR="0" lvl="0" indent="12477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Groupwork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55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16:00 –16:15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Closing 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18:00 - 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 Dinner at Terre Lente</a:t>
                      </a:r>
                      <a:endParaRPr lang="en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3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DD11-2EF6-C223-402F-76CB0ACA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E477-6B2B-1ECE-5C44-44460732E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 dirty="0"/>
              <a:t>1)  MAPPING THE TERRAIN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649A-5955-E509-B558-5E6E2D8C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70" y="2125778"/>
            <a:ext cx="7260114" cy="958945"/>
          </a:xfrm>
        </p:spPr>
        <p:txBody>
          <a:bodyPr>
            <a:noAutofit/>
          </a:bodyPr>
          <a:lstStyle/>
          <a:p>
            <a:pPr algn="l"/>
            <a:r>
              <a:rPr lang="en-US" sz="2000" i="1" dirty="0"/>
              <a:t>11:30–12:30</a:t>
            </a:r>
          </a:p>
          <a:p>
            <a:pPr algn="l"/>
            <a:br>
              <a:rPr lang="en-US" sz="2000" b="1" dirty="0"/>
            </a:br>
            <a:r>
              <a:rPr lang="en-US" sz="2000" b="1" dirty="0"/>
              <a:t>Mirca, Jo, Cecilia, Niels, Marjolein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FAF49B-3D56-8F11-7C42-AB19E127F9ED}"/>
              </a:ext>
            </a:extLst>
          </p:cNvPr>
          <p:cNvSpPr txBox="1">
            <a:spLocks/>
          </p:cNvSpPr>
          <p:nvPr/>
        </p:nvSpPr>
        <p:spPr>
          <a:xfrm>
            <a:off x="1938970" y="3994705"/>
            <a:ext cx="9507555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Where do you see the deepest unresolved tension in how data infrastructures are used to govern today?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Where do current debates fall short?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Which actors, infrastructures, or norms are most under-examined?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…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021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CED7A-1320-CFDF-1B19-E06F1545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877A-7DAD-05E9-4C12-C192031F4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 dirty="0"/>
              <a:t>2)  MAPPING THE TERRAIN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76B5F-A3F1-DBFC-DA51-4C3BCCC0F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70" y="2125778"/>
            <a:ext cx="7260114" cy="958945"/>
          </a:xfrm>
        </p:spPr>
        <p:txBody>
          <a:bodyPr>
            <a:noAutofit/>
          </a:bodyPr>
          <a:lstStyle/>
          <a:p>
            <a:pPr algn="l"/>
            <a:r>
              <a:rPr lang="en-US" sz="2000" i="1" dirty="0"/>
              <a:t>13:30–14:30</a:t>
            </a:r>
          </a:p>
          <a:p>
            <a:pPr algn="l"/>
            <a:br>
              <a:rPr lang="en-US" sz="2000" b="1" dirty="0"/>
            </a:br>
            <a:r>
              <a:rPr lang="en-US" sz="2000" b="1" dirty="0"/>
              <a:t> Louise, Rob, Fernando, Rocco, Bidisha</a:t>
            </a:r>
          </a:p>
          <a:p>
            <a:pPr algn="l"/>
            <a:r>
              <a:rPr lang="en-US" sz="1600" i="1" dirty="0"/>
              <a:t>4’ Short provocative presentations</a:t>
            </a:r>
            <a:r>
              <a:rPr lang="en-US" sz="2000" b="1" dirty="0"/>
              <a:t> 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E499961-C233-C166-4F69-2BE4ED4F1E02}"/>
              </a:ext>
            </a:extLst>
          </p:cNvPr>
          <p:cNvSpPr txBox="1">
            <a:spLocks/>
          </p:cNvSpPr>
          <p:nvPr/>
        </p:nvSpPr>
        <p:spPr>
          <a:xfrm>
            <a:off x="1938970" y="3994705"/>
            <a:ext cx="9177049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Where do you see the deepest unresolved tension in how data infrastructures are used to govern today?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Where do current debates fall short?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Which actors, infrastructures, or norms are most under-examined?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…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94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8B6BC-2E28-5797-F566-FB8833CB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A2AF-CEB0-CAEF-9E33-1B17EC690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 dirty="0"/>
              <a:t>3) Tensions &amp; Directions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2D121-AE65-4F5E-C33D-5B847A72F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70" y="2125778"/>
            <a:ext cx="7260114" cy="958945"/>
          </a:xfrm>
        </p:spPr>
        <p:txBody>
          <a:bodyPr>
            <a:noAutofit/>
          </a:bodyPr>
          <a:lstStyle/>
          <a:p>
            <a:pPr algn="l"/>
            <a:r>
              <a:rPr lang="en-US" sz="2000" i="1" dirty="0"/>
              <a:t>14:30–16:00 </a:t>
            </a:r>
          </a:p>
          <a:p>
            <a:pPr algn="l"/>
            <a:br>
              <a:rPr lang="en-US" sz="2000" b="1" dirty="0"/>
            </a:br>
            <a:r>
              <a:rPr lang="en-US" sz="2000" b="1" dirty="0"/>
              <a:t>Groupwork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278708-AFCC-4223-F852-F20D8D6A6B98}"/>
              </a:ext>
            </a:extLst>
          </p:cNvPr>
          <p:cNvSpPr txBox="1">
            <a:spLocks/>
          </p:cNvSpPr>
          <p:nvPr/>
        </p:nvSpPr>
        <p:spPr>
          <a:xfrm>
            <a:off x="1938970" y="3509963"/>
            <a:ext cx="9177049" cy="222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en-BE" altLang="en-BE" sz="1800" dirty="0">
                <a:solidFill>
                  <a:srgbClr val="000000"/>
                </a:solidFill>
                <a:latin typeface="Arial" panose="020B0604020202020204" pitchFamily="34" charset="0"/>
              </a:rPr>
              <a:t> 4 tables · 4 technology families: Digital ID · Biometrics · Health · Education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 sz="1800" dirty="0"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At each table</a:t>
            </a:r>
            <a:r>
              <a:rPr lang="en-BE" altLang="en-BE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BE" altLang="en-BE" sz="1800" i="1" dirty="0">
                <a:solidFill>
                  <a:srgbClr val="000000"/>
                </a:solidFill>
                <a:latin typeface="Arial" panose="020B0604020202020204" pitchFamily="34" charset="0"/>
              </a:rPr>
              <a:t>What is the core tension in this technology?</a:t>
            </a:r>
            <a:r>
              <a:rPr lang="en-BE" altLang="en-BE" sz="1800" dirty="0">
                <a:solidFill>
                  <a:srgbClr val="000000"/>
                </a:solidFill>
                <a:latin typeface="Arial" panose="020B0604020202020204" pitchFamily="34" charset="0"/>
              </a:rPr>
              <a:t> and </a:t>
            </a:r>
            <a:r>
              <a:rPr lang="en-BE" altLang="en-BE" sz="1800" i="1" dirty="0">
                <a:solidFill>
                  <a:srgbClr val="000000"/>
                </a:solidFill>
                <a:latin typeface="Arial" panose="020B0604020202020204" pitchFamily="34" charset="0"/>
              </a:rPr>
              <a:t>How can this tension become a research direction?</a:t>
            </a:r>
            <a:r>
              <a:rPr lang="en-BE" altLang="en-BE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1800" dirty="0">
                <a:solidFill>
                  <a:srgbClr val="000000"/>
                </a:solidFill>
                <a:latin typeface="Arial" panose="020B0604020202020204" pitchFamily="34" charset="0"/>
              </a:rPr>
              <a:t>Each group builds on the previous group's output — so every participant engages with every technology family.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188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01CDF5E-C591-7444-A6AF-B7BDA4C44085}" vid="{A2CD3D5C-05ED-C542-927E-A25EA1D7BF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269</Words>
  <Application>Microsoft Macintosh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FT88 Expanded</vt:lpstr>
      <vt:lpstr>Karrik</vt:lpstr>
      <vt:lpstr>Office Theme</vt:lpstr>
      <vt:lpstr>project kickoff</vt:lpstr>
      <vt:lpstr>DAY 1</vt:lpstr>
      <vt:lpstr>1)  MAPPING THE TERRAIN</vt:lpstr>
      <vt:lpstr>2)  MAPPING THE TERRAIN</vt:lpstr>
      <vt:lpstr>3) Tensions &amp; Directions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Breuer</dc:creator>
  <cp:lastModifiedBy>Jonas Breuer</cp:lastModifiedBy>
  <cp:revision>1</cp:revision>
  <dcterms:created xsi:type="dcterms:W3CDTF">2026-03-17T08:32:45Z</dcterms:created>
  <dcterms:modified xsi:type="dcterms:W3CDTF">2026-03-17T11:06:26Z</dcterms:modified>
</cp:coreProperties>
</file>