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14.jpg" ContentType="image/pn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  <p:sldId id="262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009"/>
    <a:srgbClr val="1F1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626847-E73F-814D-84CB-7BD5213394BD}" v="50" dt="2026-03-17T12:09:55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/>
    <p:restoredTop sz="94658"/>
  </p:normalViewPr>
  <p:slideViewPr>
    <p:cSldViewPr snapToGrid="0">
      <p:cViewPr>
        <p:scale>
          <a:sx n="203" d="100"/>
          <a:sy n="203" d="100"/>
        </p:scale>
        <p:origin x="-3760" y="-1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 b="0" i="0">
                <a:latin typeface="FT88 Expanded" pitchFamily="2" charset="77"/>
                <a:ea typeface="Mondwest" pitchFamily="2" charset="-128"/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A black background with a black rectangle&#10;&#10;AI-generated content may be incorrect.">
            <a:extLst>
              <a:ext uri="{FF2B5EF4-FFF2-40B4-BE49-F238E27FC236}">
                <a16:creationId xmlns:a16="http://schemas.microsoft.com/office/drawing/2014/main" id="{ECED5865-576A-0E0F-4BB0-1D75B23095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1939925" y="23191"/>
            <a:ext cx="4641850" cy="6858000"/>
          </a:xfrm>
          <a:prstGeom prst="rect">
            <a:avLst/>
          </a:prstGeom>
        </p:spPr>
      </p:pic>
      <p:pic>
        <p:nvPicPr>
          <p:cNvPr id="16" name="Picture 15" descr="A black square with a black background&#10;&#10;AI-generated content may be incorrect.">
            <a:extLst>
              <a:ext uri="{FF2B5EF4-FFF2-40B4-BE49-F238E27FC236}">
                <a16:creationId xmlns:a16="http://schemas.microsoft.com/office/drawing/2014/main" id="{072C02D1-B1F9-8617-F8E5-A4C6ADFCC2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4147" y="18257"/>
            <a:ext cx="1719461" cy="2208212"/>
          </a:xfrm>
          <a:prstGeom prst="rect">
            <a:avLst/>
          </a:prstGeom>
        </p:spPr>
      </p:pic>
      <p:pic>
        <p:nvPicPr>
          <p:cNvPr id="17" name="Picture 16" descr="A black square with a black background&#10;&#10;AI-generated content may be incorrect.">
            <a:extLst>
              <a:ext uri="{FF2B5EF4-FFF2-40B4-BE49-F238E27FC236}">
                <a16:creationId xmlns:a16="http://schemas.microsoft.com/office/drawing/2014/main" id="{51871544-6D57-96EA-0ADD-B686984102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4416" y="844550"/>
            <a:ext cx="1719461" cy="220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6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7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and black background&#10;&#10;AI-generated content may be incorrect.">
            <a:extLst>
              <a:ext uri="{FF2B5EF4-FFF2-40B4-BE49-F238E27FC236}">
                <a16:creationId xmlns:a16="http://schemas.microsoft.com/office/drawing/2014/main" id="{1656EEEF-6DDB-2E68-259F-21B76D7C87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"/>
            <a:ext cx="11949291" cy="6721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1399" y="0"/>
            <a:ext cx="7766051" cy="3574473"/>
          </a:xfrm>
        </p:spPr>
        <p:txBody>
          <a:bodyPr anchor="b"/>
          <a:lstStyle>
            <a:lvl1pPr algn="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MASTER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7404" y="3707476"/>
            <a:ext cx="10300046" cy="2382176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nec,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Donec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vel, </a:t>
            </a:r>
            <a:r>
              <a:rPr lang="en-US" dirty="0" err="1"/>
              <a:t>aliquet</a:t>
            </a:r>
            <a:r>
              <a:rPr lang="en-US" dirty="0"/>
              <a:t> nec,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. In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a, </a:t>
            </a:r>
            <a:r>
              <a:rPr lang="en-US" dirty="0" err="1"/>
              <a:t>venenatis</a:t>
            </a:r>
            <a:r>
              <a:rPr lang="en-US" dirty="0"/>
              <a:t> vitae, </a:t>
            </a:r>
            <a:r>
              <a:rPr lang="en-US" dirty="0" err="1"/>
              <a:t>justo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E8011619-4B71-93D5-9586-2B269D4871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1338" y="5852179"/>
            <a:ext cx="2441724" cy="137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79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room with a row of windows&#10;&#10;AI-generated content may be incorrect.">
            <a:extLst>
              <a:ext uri="{FF2B5EF4-FFF2-40B4-BE49-F238E27FC236}">
                <a16:creationId xmlns:a16="http://schemas.microsoft.com/office/drawing/2014/main" id="{20424D6D-0E65-9B5D-AD2D-4EC1712C88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86050"/>
            <a:ext cx="121920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69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77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 b="0" i="0">
                <a:solidFill>
                  <a:schemeClr val="bg2"/>
                </a:solidFill>
                <a:latin typeface="FT88 Expanded" pitchFamily="2" charset="77"/>
                <a:ea typeface="Mondwest" pitchFamily="2" charset="-128"/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9CC547E-EF63-C1EB-0404-E579404A366F}"/>
              </a:ext>
            </a:extLst>
          </p:cNvPr>
          <p:cNvSpPr/>
          <p:nvPr userDrawn="1"/>
        </p:nvSpPr>
        <p:spPr>
          <a:xfrm>
            <a:off x="11118178" y="195401"/>
            <a:ext cx="834887" cy="8348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C4CE887-2852-11A6-F87C-EF40B63CF699}"/>
              </a:ext>
            </a:extLst>
          </p:cNvPr>
          <p:cNvSpPr/>
          <p:nvPr userDrawn="1"/>
        </p:nvSpPr>
        <p:spPr>
          <a:xfrm>
            <a:off x="10250556" y="1037294"/>
            <a:ext cx="834887" cy="8348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D8F1A3B-CAA2-AD80-AC41-FB9D13F2EF39}"/>
              </a:ext>
            </a:extLst>
          </p:cNvPr>
          <p:cNvSpPr/>
          <p:nvPr userDrawn="1"/>
        </p:nvSpPr>
        <p:spPr>
          <a:xfrm>
            <a:off x="192156" y="4422913"/>
            <a:ext cx="834887" cy="8348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30079A6-A50E-F9E9-9B21-9D97FB911E14}"/>
              </a:ext>
            </a:extLst>
          </p:cNvPr>
          <p:cNvSpPr/>
          <p:nvPr userDrawn="1"/>
        </p:nvSpPr>
        <p:spPr>
          <a:xfrm>
            <a:off x="1027043" y="5264806"/>
            <a:ext cx="834887" cy="8348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2D50853-21BF-443B-9554-FCE5ADB5967F}"/>
              </a:ext>
            </a:extLst>
          </p:cNvPr>
          <p:cNvSpPr/>
          <p:nvPr userDrawn="1"/>
        </p:nvSpPr>
        <p:spPr>
          <a:xfrm>
            <a:off x="1027043" y="3595032"/>
            <a:ext cx="834887" cy="8348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194D3F9-0E95-2FD7-DD4A-272C49E5E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6086" y="5943600"/>
            <a:ext cx="2119254" cy="119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8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20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white background&#10;&#10;AI-generated content may be incorrect.">
            <a:extLst>
              <a:ext uri="{FF2B5EF4-FFF2-40B4-BE49-F238E27FC236}">
                <a16:creationId xmlns:a16="http://schemas.microsoft.com/office/drawing/2014/main" id="{7D337D6C-52CC-0A11-ADDF-7D6C15E849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1949291" cy="6721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1399" y="0"/>
            <a:ext cx="7766051" cy="3574473"/>
          </a:xfrm>
        </p:spPr>
        <p:txBody>
          <a:bodyPr anchor="b"/>
          <a:lstStyle>
            <a:lvl1pPr algn="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MASTER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7404" y="3707476"/>
            <a:ext cx="10300046" cy="2382176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nec,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Donec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vel, </a:t>
            </a:r>
            <a:r>
              <a:rPr lang="en-US" dirty="0" err="1"/>
              <a:t>aliquet</a:t>
            </a:r>
            <a:r>
              <a:rPr lang="en-US" dirty="0"/>
              <a:t> nec,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. In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a, </a:t>
            </a:r>
            <a:r>
              <a:rPr lang="en-US" dirty="0" err="1"/>
              <a:t>venenatis</a:t>
            </a:r>
            <a:r>
              <a:rPr lang="en-US" dirty="0"/>
              <a:t> vitae, </a:t>
            </a:r>
            <a:r>
              <a:rPr lang="en-US" dirty="0" err="1"/>
              <a:t>justo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9CAF0D0-6C64-72ED-FC61-0FC503BA3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26086" y="5943600"/>
            <a:ext cx="2119254" cy="119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62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878" y="623544"/>
            <a:ext cx="10515600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room with a row of windows&#10;&#10;AI-generated content may be incorrect.">
            <a:extLst>
              <a:ext uri="{FF2B5EF4-FFF2-40B4-BE49-F238E27FC236}">
                <a16:creationId xmlns:a16="http://schemas.microsoft.com/office/drawing/2014/main" id="{20424D6D-0E65-9B5D-AD2D-4EC1712C88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86050"/>
            <a:ext cx="121920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8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bg>
      <p:bgPr>
        <a:gradFill>
          <a:gsLst>
            <a:gs pos="0">
              <a:schemeClr val="bg1"/>
            </a:gs>
            <a:gs pos="74000">
              <a:schemeClr val="accent3"/>
            </a:gs>
            <a:gs pos="84000">
              <a:schemeClr val="accent3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68337"/>
            <a:ext cx="10515600" cy="1022352"/>
          </a:xfrm>
        </p:spPr>
        <p:txBody>
          <a:bodyPr/>
          <a:lstStyle/>
          <a:p>
            <a:r>
              <a:rPr lang="en-US" dirty="0"/>
              <a:t>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22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25875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687580"/>
            <a:ext cx="3932237" cy="21814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6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orange squares&#10;&#10;AI-generated content may be incorrect.">
            <a:extLst>
              <a:ext uri="{FF2B5EF4-FFF2-40B4-BE49-F238E27FC236}">
                <a16:creationId xmlns:a16="http://schemas.microsoft.com/office/drawing/2014/main" id="{648B83EB-6E5B-CF4D-7FBA-E9AC3EB8EF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1949293" cy="6721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1399" y="0"/>
            <a:ext cx="7766051" cy="3574473"/>
          </a:xfrm>
        </p:spPr>
        <p:txBody>
          <a:bodyPr anchor="b"/>
          <a:lstStyle>
            <a:lvl1pPr algn="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MASTER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7404" y="3707476"/>
            <a:ext cx="10300046" cy="2382176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nec,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Donec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vel, </a:t>
            </a:r>
            <a:r>
              <a:rPr lang="en-US" dirty="0" err="1"/>
              <a:t>aliquet</a:t>
            </a:r>
            <a:r>
              <a:rPr lang="en-US" dirty="0"/>
              <a:t> nec,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. In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a, </a:t>
            </a:r>
            <a:r>
              <a:rPr lang="en-US" dirty="0" err="1"/>
              <a:t>venenatis</a:t>
            </a:r>
            <a:r>
              <a:rPr lang="en-US" dirty="0"/>
              <a:t> vitae, </a:t>
            </a:r>
            <a:r>
              <a:rPr lang="en-US" dirty="0" err="1"/>
              <a:t>justo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background with orange letters&#10;&#10;AI-generated content may be incorrect.">
            <a:extLst>
              <a:ext uri="{FF2B5EF4-FFF2-40B4-BE49-F238E27FC236}">
                <a16:creationId xmlns:a16="http://schemas.microsoft.com/office/drawing/2014/main" id="{66EECEDD-E366-335E-F803-B8C141BFCF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6237" y="5838060"/>
            <a:ext cx="2491925" cy="140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9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gradFill>
          <a:gsLst>
            <a:gs pos="0">
              <a:schemeClr val="bg1"/>
            </a:gs>
            <a:gs pos="74000">
              <a:schemeClr val="accent1"/>
            </a:gs>
            <a:gs pos="84000">
              <a:schemeClr val="accent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68337"/>
            <a:ext cx="10515600" cy="1022352"/>
          </a:xfrm>
        </p:spPr>
        <p:txBody>
          <a:bodyPr/>
          <a:lstStyle/>
          <a:p>
            <a:r>
              <a:rPr lang="en-US" dirty="0"/>
              <a:t>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0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room with a row of windows&#10;&#10;AI-generated content may be incorrect.">
            <a:extLst>
              <a:ext uri="{FF2B5EF4-FFF2-40B4-BE49-F238E27FC236}">
                <a16:creationId xmlns:a16="http://schemas.microsoft.com/office/drawing/2014/main" id="{20424D6D-0E65-9B5D-AD2D-4EC1712C88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86050"/>
            <a:ext cx="121920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1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 b="0" i="0">
                <a:solidFill>
                  <a:schemeClr val="accent2"/>
                </a:solidFill>
                <a:latin typeface="FT88 Expanded" pitchFamily="2" charset="77"/>
                <a:ea typeface="Mondwest" pitchFamily="2" charset="-128"/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9CC547E-EF63-C1EB-0404-E579404A366F}"/>
              </a:ext>
            </a:extLst>
          </p:cNvPr>
          <p:cNvSpPr/>
          <p:nvPr userDrawn="1"/>
        </p:nvSpPr>
        <p:spPr>
          <a:xfrm>
            <a:off x="11118178" y="195401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C4CE887-2852-11A6-F87C-EF40B63CF699}"/>
              </a:ext>
            </a:extLst>
          </p:cNvPr>
          <p:cNvSpPr/>
          <p:nvPr userDrawn="1"/>
        </p:nvSpPr>
        <p:spPr>
          <a:xfrm>
            <a:off x="10250556" y="1037294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D8F1A3B-CAA2-AD80-AC41-FB9D13F2EF39}"/>
              </a:ext>
            </a:extLst>
          </p:cNvPr>
          <p:cNvSpPr/>
          <p:nvPr userDrawn="1"/>
        </p:nvSpPr>
        <p:spPr>
          <a:xfrm>
            <a:off x="192156" y="4422913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30079A6-A50E-F9E9-9B21-9D97FB911E14}"/>
              </a:ext>
            </a:extLst>
          </p:cNvPr>
          <p:cNvSpPr/>
          <p:nvPr userDrawn="1"/>
        </p:nvSpPr>
        <p:spPr>
          <a:xfrm>
            <a:off x="1027043" y="5264806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2D50853-21BF-443B-9554-FCE5ADB5967F}"/>
              </a:ext>
            </a:extLst>
          </p:cNvPr>
          <p:cNvSpPr/>
          <p:nvPr userDrawn="1"/>
        </p:nvSpPr>
        <p:spPr>
          <a:xfrm>
            <a:off x="1027043" y="3595032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53AB84D3-B983-C47C-972A-CC641139AD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82375" y="5896937"/>
            <a:ext cx="2282582" cy="12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3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0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gradFill>
          <a:gsLst>
            <a:gs pos="0">
              <a:schemeClr val="bg1"/>
            </a:gs>
            <a:gs pos="74000">
              <a:schemeClr val="accent2"/>
            </a:gs>
            <a:gs pos="84000">
              <a:schemeClr val="accent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68337"/>
            <a:ext cx="10515600" cy="1022352"/>
          </a:xfrm>
        </p:spPr>
        <p:txBody>
          <a:bodyPr/>
          <a:lstStyle/>
          <a:p>
            <a:r>
              <a:rPr lang="en-US" dirty="0"/>
              <a:t>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1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2B3E95-D0C8-F84D-844B-A555D176079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ack background with brown letters&#10;&#10;AI-generated content may be incorrect.">
            <a:extLst>
              <a:ext uri="{FF2B5EF4-FFF2-40B4-BE49-F238E27FC236}">
                <a16:creationId xmlns:a16="http://schemas.microsoft.com/office/drawing/2014/main" id="{FE1E41F9-B592-CACB-4F7C-B5E61CCA8AB4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8915400" y="5938839"/>
            <a:ext cx="21336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9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74" r:id="rId8"/>
    <p:sldLayoutId id="2147483672" r:id="rId9"/>
    <p:sldLayoutId id="2147483673" r:id="rId10"/>
    <p:sldLayoutId id="2147483670" r:id="rId11"/>
    <p:sldLayoutId id="2147483679" r:id="rId12"/>
    <p:sldLayoutId id="2147483667" r:id="rId13"/>
    <p:sldLayoutId id="2147483675" r:id="rId14"/>
    <p:sldLayoutId id="2147483668" r:id="rId15"/>
    <p:sldLayoutId id="2147483676" r:id="rId16"/>
    <p:sldLayoutId id="2147483678" r:id="rId17"/>
    <p:sldLayoutId id="2147483677" r:id="rId18"/>
    <p:sldLayoutId id="214748366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FT88 Expanded" pitchFamily="2" charset="77"/>
          <a:ea typeface="Mondwest" pitchFamily="2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rrik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rrik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C57DD-EE5B-153C-D2C2-6F7395E8A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3720"/>
            <a:ext cx="10363200" cy="3113353"/>
          </a:xfrm>
        </p:spPr>
        <p:txBody>
          <a:bodyPr>
            <a:normAutofit/>
          </a:bodyPr>
          <a:lstStyle/>
          <a:p>
            <a:r>
              <a:rPr lang="en-US" dirty="0"/>
              <a:t>KICK-OFF</a:t>
            </a:r>
            <a:br>
              <a:rPr lang="en-US" dirty="0"/>
            </a:br>
            <a:r>
              <a:rPr lang="en-US" dirty="0"/>
              <a:t>Governance by </a:t>
            </a:r>
            <a:br>
              <a:rPr lang="en-US" dirty="0"/>
            </a:br>
            <a:r>
              <a:rPr lang="en-US" dirty="0"/>
              <a:t>Data Infrastructure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365326-CFE1-046A-36AC-7FAE57704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7073"/>
            <a:ext cx="9144000" cy="1655762"/>
          </a:xfrm>
        </p:spPr>
        <p:txBody>
          <a:bodyPr/>
          <a:lstStyle/>
          <a:p>
            <a:r>
              <a:rPr lang="en-US" dirty="0"/>
              <a:t>Framer Framed</a:t>
            </a:r>
          </a:p>
          <a:p>
            <a:r>
              <a:rPr lang="en-US" dirty="0"/>
              <a:t>27 – 03 - 2026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5ED4E-19BE-1959-DD19-F42536549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486" y="2483851"/>
            <a:ext cx="914265" cy="9338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78BC56-BD93-BAD3-4EE5-5C8FEB95B386}"/>
              </a:ext>
            </a:extLst>
          </p:cNvPr>
          <p:cNvSpPr txBox="1"/>
          <p:nvPr/>
        </p:nvSpPr>
        <p:spPr>
          <a:xfrm>
            <a:off x="7628486" y="2402009"/>
            <a:ext cx="977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6000" dirty="0">
                <a:solidFill>
                  <a:srgbClr val="FA6009"/>
                </a:solidFill>
                <a:latin typeface="FT88 Expanded" pitchFamily="2" charset="77"/>
                <a:ea typeface="Mondwest" pitchFamily="2" charset="-128"/>
                <a:cs typeface="+mj-cs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3000112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25E6C-2145-3EE4-3B38-788F42231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CD339-BB43-A112-DCA6-48982B3CCC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l"/>
            <a:r>
              <a:rPr lang="en-US" dirty="0"/>
              <a:t>DAY 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3D9E4A-428B-1102-C928-A079FEF4B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294504"/>
              </p:ext>
            </p:extLst>
          </p:nvPr>
        </p:nvGraphicFramePr>
        <p:xfrm>
          <a:off x="2781147" y="2047240"/>
          <a:ext cx="812800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786">
                  <a:extLst>
                    <a:ext uri="{9D8B030D-6E8A-4147-A177-3AD203B41FA5}">
                      <a16:colId xmlns:a16="http://schemas.microsoft.com/office/drawing/2014/main" val="4070696112"/>
                    </a:ext>
                  </a:extLst>
                </a:gridCol>
                <a:gridCol w="6381214">
                  <a:extLst>
                    <a:ext uri="{9D8B030D-6E8A-4147-A177-3AD203B41FA5}">
                      <a16:colId xmlns:a16="http://schemas.microsoft.com/office/drawing/2014/main" val="8073930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10:00–10:45 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| Welcome &amp; introduction 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75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10:45–12:15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| Panel 1</a:t>
                      </a:r>
                    </a:p>
                    <a:p>
                      <a:pPr marL="0" indent="185738">
                        <a:tabLst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Governing by data infrastructure: tensions and fault lines </a:t>
                      </a:r>
                      <a:endParaRPr lang="en-BE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74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12:15–13:15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 | Lunch  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65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13:15–14:45 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 | Panel 2</a:t>
                      </a:r>
                    </a:p>
                    <a:p>
                      <a:pPr marL="0" indent="228600">
                        <a:tabLst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Global perspectives on governance by data infrastructure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041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14:45–15:15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 | Closing reflections 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8460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15:15 onwards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E1300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 | Drinks  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558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504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FDD11-2EF6-C223-402F-76CB0ACAF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8E477-6B2B-1ECE-5C44-44460732E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1003415"/>
          </a:xfrm>
        </p:spPr>
        <p:txBody>
          <a:bodyPr anchor="t"/>
          <a:lstStyle/>
          <a:p>
            <a:pPr algn="l"/>
            <a:r>
              <a:rPr lang="en-US" dirty="0"/>
              <a:t>Welcome &amp;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2649A-5955-E509-B558-5E6E2D8CE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8970" y="2125778"/>
            <a:ext cx="7260114" cy="958945"/>
          </a:xfrm>
        </p:spPr>
        <p:txBody>
          <a:bodyPr>
            <a:noAutofit/>
          </a:bodyPr>
          <a:lstStyle/>
          <a:p>
            <a:pPr algn="l"/>
            <a:r>
              <a:rPr lang="en-US" sz="2000" i="1" dirty="0"/>
              <a:t>STEF</a:t>
            </a:r>
            <a:endParaRPr lang="en-US" sz="2000" b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8FAF49B-3D56-8F11-7C42-AB19E127F9ED}"/>
              </a:ext>
            </a:extLst>
          </p:cNvPr>
          <p:cNvSpPr txBox="1">
            <a:spLocks/>
          </p:cNvSpPr>
          <p:nvPr/>
        </p:nvSpPr>
        <p:spPr>
          <a:xfrm>
            <a:off x="1938970" y="3994705"/>
            <a:ext cx="9507555" cy="1586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Karrik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Karrik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56021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6C1C4-6B86-6218-60D1-FBB644A5A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2B89D-74C2-3ECF-70A0-0E30064B3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784137"/>
            <a:ext cx="10363200" cy="1103044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/>
              <a:t>Panel 1- Governing by data infrastructure: tensions and fault lines 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C62E419-E3D9-00D8-8788-E76B133B28BC}"/>
              </a:ext>
            </a:extLst>
          </p:cNvPr>
          <p:cNvSpPr/>
          <p:nvPr/>
        </p:nvSpPr>
        <p:spPr>
          <a:xfrm>
            <a:off x="2236424" y="2973198"/>
            <a:ext cx="1975691" cy="2732186"/>
          </a:xfrm>
          <a:prstGeom prst="roundRect">
            <a:avLst/>
          </a:prstGeom>
          <a:ln>
            <a:solidFill>
              <a:srgbClr val="1F1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1E1300"/>
                </a:solidFill>
                <a:latin typeface="Karrik" pitchFamily="2" charset="77"/>
              </a:rPr>
              <a:t>Louise </a:t>
            </a:r>
            <a:br>
              <a:rPr lang="en-US" dirty="0">
                <a:solidFill>
                  <a:srgbClr val="1E1300"/>
                </a:solidFill>
                <a:latin typeface="Karrik" pitchFamily="2" charset="77"/>
              </a:rPr>
            </a:br>
            <a:r>
              <a:rPr lang="en-US" dirty="0">
                <a:solidFill>
                  <a:srgbClr val="1E1300"/>
                </a:solidFill>
                <a:latin typeface="Karrik" pitchFamily="2" charset="77"/>
              </a:rPr>
              <a:t>Amoore</a:t>
            </a:r>
          </a:p>
          <a:p>
            <a:pPr algn="ctr"/>
            <a:r>
              <a:rPr lang="en-US" sz="1200" dirty="0">
                <a:solidFill>
                  <a:srgbClr val="1E1300"/>
                </a:solidFill>
                <a:latin typeface="Karrik" pitchFamily="2" charset="77"/>
              </a:rPr>
              <a:t>Durham University/ UK</a:t>
            </a:r>
            <a:endParaRPr lang="en-BE" sz="1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AB28C99-3EEF-87C1-6AE1-8779B0EB0A0D}"/>
              </a:ext>
            </a:extLst>
          </p:cNvPr>
          <p:cNvSpPr/>
          <p:nvPr/>
        </p:nvSpPr>
        <p:spPr>
          <a:xfrm>
            <a:off x="4425108" y="2973197"/>
            <a:ext cx="1975691" cy="2732186"/>
          </a:xfrm>
          <a:prstGeom prst="roundRect">
            <a:avLst/>
          </a:prstGeom>
          <a:ln>
            <a:solidFill>
              <a:srgbClr val="1F1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E1300"/>
                </a:solidFill>
                <a:effectLst/>
                <a:uLnTx/>
                <a:uFillTx/>
                <a:latin typeface="Karrik" pitchFamily="2" charset="77"/>
                <a:ea typeface="+mn-ea"/>
                <a:cs typeface="+mn-cs"/>
              </a:rPr>
              <a:t>Mirca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E1300"/>
                </a:solidFill>
                <a:effectLst/>
                <a:uLnTx/>
                <a:uFillTx/>
                <a:latin typeface="Karrik" pitchFamily="2" charset="77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1300"/>
                </a:solidFill>
                <a:effectLst/>
                <a:uLnTx/>
                <a:uFillTx/>
                <a:latin typeface="Karrik" pitchFamily="2" charset="77"/>
                <a:ea typeface="+mn-ea"/>
                <a:cs typeface="+mn-cs"/>
              </a:rPr>
              <a:t>Madianou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E1300"/>
              </a:solidFill>
              <a:effectLst/>
              <a:uLnTx/>
              <a:uFillTx/>
              <a:latin typeface="Karrik" pitchFamily="2" charset="77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E1300"/>
                </a:solidFill>
                <a:effectLst/>
                <a:uLnTx/>
                <a:uFillTx/>
                <a:latin typeface="Karrik" pitchFamily="2" charset="77"/>
                <a:ea typeface="+mn-ea"/>
                <a:cs typeface="+mn-cs"/>
              </a:rPr>
              <a:t>Goldsmiths, University of London</a:t>
            </a:r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srgbClr val="F2EE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7B8EEAD-FCCF-33E0-FA50-1880A54EFE6B}"/>
              </a:ext>
            </a:extLst>
          </p:cNvPr>
          <p:cNvSpPr/>
          <p:nvPr/>
        </p:nvSpPr>
        <p:spPr>
          <a:xfrm>
            <a:off x="6613792" y="2973197"/>
            <a:ext cx="1975691" cy="2732186"/>
          </a:xfrm>
          <a:prstGeom prst="roundRect">
            <a:avLst/>
          </a:prstGeom>
          <a:ln>
            <a:solidFill>
              <a:srgbClr val="1F1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E1300"/>
                </a:solidFill>
                <a:effectLst/>
                <a:uLnTx/>
                <a:uFillTx/>
                <a:latin typeface="Karrik" pitchFamily="2" charset="77"/>
                <a:ea typeface="+mn-ea"/>
                <a:cs typeface="+mn-cs"/>
              </a:rPr>
              <a:t>Rocco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E1300"/>
                </a:solidFill>
                <a:effectLst/>
                <a:uLnTx/>
                <a:uFillTx/>
                <a:latin typeface="Karrik" pitchFamily="2" charset="77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E1300"/>
                </a:solidFill>
                <a:effectLst/>
                <a:uLnTx/>
                <a:uFillTx/>
                <a:latin typeface="Karrik" pitchFamily="2" charset="77"/>
                <a:ea typeface="+mn-ea"/>
                <a:cs typeface="+mn-cs"/>
              </a:rPr>
              <a:t>Bellanova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E1300"/>
                </a:solidFill>
                <a:effectLst/>
                <a:uLnTx/>
                <a:uFillTx/>
                <a:latin typeface="Karrik" pitchFamily="2" charset="77"/>
                <a:ea typeface="+mn-ea"/>
                <a:cs typeface="+mn-cs"/>
              </a:rPr>
              <a:t>Vrije Universiteit Brussel</a:t>
            </a:r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srgbClr val="F2EE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6C35FDB-5065-50EA-2701-B24F707AEE73}"/>
              </a:ext>
            </a:extLst>
          </p:cNvPr>
          <p:cNvSpPr/>
          <p:nvPr/>
        </p:nvSpPr>
        <p:spPr>
          <a:xfrm>
            <a:off x="8802476" y="2973197"/>
            <a:ext cx="1975691" cy="2732186"/>
          </a:xfrm>
          <a:prstGeom prst="roundRect">
            <a:avLst/>
          </a:prstGeom>
          <a:ln>
            <a:solidFill>
              <a:srgbClr val="1F1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E1300"/>
                </a:solidFill>
                <a:effectLst/>
                <a:uLnTx/>
                <a:uFillTx/>
                <a:latin typeface="Karrik" pitchFamily="2" charset="77"/>
                <a:ea typeface="+mn-ea"/>
                <a:cs typeface="+mn-cs"/>
              </a:rPr>
              <a:t>Niels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E1300"/>
                </a:solidFill>
                <a:effectLst/>
                <a:uLnTx/>
                <a:uFillTx/>
                <a:latin typeface="Karrik" pitchFamily="2" charset="77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E1300"/>
                </a:solidFill>
                <a:effectLst/>
                <a:uLnTx/>
                <a:uFillTx/>
                <a:latin typeface="Karrik" pitchFamily="2" charset="77"/>
                <a:ea typeface="+mn-ea"/>
                <a:cs typeface="+mn-cs"/>
              </a:rPr>
              <a:t>ten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1300"/>
                </a:solidFill>
                <a:effectLst/>
                <a:uLnTx/>
                <a:uFillTx/>
                <a:latin typeface="Karrik" pitchFamily="2" charset="77"/>
                <a:ea typeface="+mn-ea"/>
                <a:cs typeface="+mn-cs"/>
              </a:rPr>
              <a:t>Oever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E1300"/>
              </a:solidFill>
              <a:effectLst/>
              <a:uLnTx/>
              <a:uFillTx/>
              <a:latin typeface="Karrik" pitchFamily="2" charset="77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E1300"/>
                </a:solidFill>
                <a:effectLst/>
                <a:uLnTx/>
                <a:uFillTx/>
                <a:latin typeface="Karrik" pitchFamily="2" charset="77"/>
                <a:ea typeface="+mn-ea"/>
                <a:cs typeface="+mn-cs"/>
              </a:rPr>
              <a:t>University of Amsterdam</a:t>
            </a:r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srgbClr val="F2EE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Picture 9" descr="A person with a beard wearing a hat&#10;&#10;AI-generated content may be incorrect.">
            <a:extLst>
              <a:ext uri="{FF2B5EF4-FFF2-40B4-BE49-F238E27FC236}">
                <a16:creationId xmlns:a16="http://schemas.microsoft.com/office/drawing/2014/main" id="{42B18FCE-ACC4-961B-A8E6-5A554F9BB7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75"/>
          <a:stretch>
            <a:fillRect/>
          </a:stretch>
        </p:blipFill>
        <p:spPr>
          <a:xfrm>
            <a:off x="9134900" y="3978252"/>
            <a:ext cx="1310842" cy="1530184"/>
          </a:xfrm>
          <a:prstGeom prst="round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A14E23-1176-BE07-2719-3A167CA0AA00}"/>
              </a:ext>
            </a:extLst>
          </p:cNvPr>
          <p:cNvSpPr txBox="1"/>
          <p:nvPr/>
        </p:nvSpPr>
        <p:spPr>
          <a:xfrm>
            <a:off x="2126254" y="2414636"/>
            <a:ext cx="572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>
                <a:solidFill>
                  <a:srgbClr val="1E1300"/>
                </a:solidFill>
                <a:latin typeface="Karrik" pitchFamily="2" charset="77"/>
              </a:rPr>
              <a:t>Moderated</a:t>
            </a:r>
            <a:r>
              <a:rPr lang="en-BE" dirty="0"/>
              <a:t> by Jonas Breuer (DATAGOV project)</a:t>
            </a:r>
          </a:p>
        </p:txBody>
      </p:sp>
    </p:spTree>
    <p:extLst>
      <p:ext uri="{BB962C8B-B14F-4D97-AF65-F5344CB8AC3E}">
        <p14:creationId xmlns:p14="http://schemas.microsoft.com/office/powerpoint/2010/main" val="2813811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91167-A08A-22CF-CAC6-99F196028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A0EA3-8BDB-ABBC-609D-410FB4C4B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784137"/>
            <a:ext cx="10363200" cy="1103044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/>
              <a:t>Panel 2 —Global perspectives </a:t>
            </a:r>
            <a:br>
              <a:rPr lang="en-US" sz="4000" dirty="0"/>
            </a:br>
            <a:r>
              <a:rPr lang="en-US" sz="4000" dirty="0"/>
              <a:t>on governance by data infrastructure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F8EC249-AE53-1158-3E7C-9479FF9D046A}"/>
              </a:ext>
            </a:extLst>
          </p:cNvPr>
          <p:cNvSpPr/>
          <p:nvPr/>
        </p:nvSpPr>
        <p:spPr>
          <a:xfrm>
            <a:off x="2236424" y="2973198"/>
            <a:ext cx="1975691" cy="2732186"/>
          </a:xfrm>
          <a:prstGeom prst="roundRect">
            <a:avLst/>
          </a:prstGeom>
          <a:ln>
            <a:solidFill>
              <a:srgbClr val="1F1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1E1300"/>
                </a:solidFill>
                <a:latin typeface="Karrik" pitchFamily="2" charset="77"/>
              </a:rPr>
              <a:t>Fernando Filgueiras </a:t>
            </a:r>
          </a:p>
          <a:p>
            <a:pPr algn="ctr"/>
            <a:r>
              <a:rPr lang="en-US" sz="1200" dirty="0">
                <a:solidFill>
                  <a:srgbClr val="1E1300"/>
                </a:solidFill>
                <a:latin typeface="Karrik" pitchFamily="2" charset="77"/>
              </a:rPr>
              <a:t>University of Goiás, Brazil</a:t>
            </a:r>
            <a:endParaRPr lang="en-BE" sz="1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D5F34E9-70CE-5891-68FD-CD755B02E25E}"/>
              </a:ext>
            </a:extLst>
          </p:cNvPr>
          <p:cNvSpPr/>
          <p:nvPr/>
        </p:nvSpPr>
        <p:spPr>
          <a:xfrm>
            <a:off x="4425108" y="2973197"/>
            <a:ext cx="1975691" cy="2732186"/>
          </a:xfrm>
          <a:prstGeom prst="roundRect">
            <a:avLst/>
          </a:prstGeom>
          <a:ln>
            <a:solidFill>
              <a:srgbClr val="1F1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E1300"/>
                </a:solidFill>
                <a:effectLst/>
                <a:uLnTx/>
                <a:uFillTx/>
                <a:latin typeface="Karrik" pitchFamily="2" charset="77"/>
                <a:ea typeface="+mn-ea"/>
                <a:cs typeface="+mn-cs"/>
              </a:rPr>
              <a:t>Cecilia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E1300"/>
                </a:solidFill>
                <a:effectLst/>
                <a:uLnTx/>
                <a:uFillTx/>
                <a:latin typeface="Karrik" pitchFamily="2" charset="77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1300"/>
                </a:solidFill>
                <a:effectLst/>
                <a:uLnTx/>
                <a:uFillTx/>
                <a:latin typeface="Karrik" pitchFamily="2" charset="77"/>
                <a:ea typeface="+mn-ea"/>
                <a:cs typeface="+mn-cs"/>
              </a:rPr>
              <a:t>Passanti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E1300"/>
              </a:solidFill>
              <a:effectLst/>
              <a:uLnTx/>
              <a:uFillTx/>
              <a:latin typeface="Karrik" pitchFamily="2" charset="77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E1300"/>
                </a:solidFill>
                <a:effectLst/>
                <a:uLnTx/>
                <a:uFillTx/>
                <a:latin typeface="Karrik" pitchFamily="2" charset="77"/>
                <a:ea typeface="+mn-ea"/>
                <a:cs typeface="+mn-cs"/>
              </a:rPr>
              <a:t>Université Paris Cité, FR</a:t>
            </a:r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srgbClr val="F2EE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A19AF42-C9D5-1D1A-86F5-674839FA3021}"/>
              </a:ext>
            </a:extLst>
          </p:cNvPr>
          <p:cNvSpPr/>
          <p:nvPr/>
        </p:nvSpPr>
        <p:spPr>
          <a:xfrm>
            <a:off x="6613792" y="2973197"/>
            <a:ext cx="1975691" cy="2732186"/>
          </a:xfrm>
          <a:prstGeom prst="roundRect">
            <a:avLst/>
          </a:prstGeom>
          <a:ln>
            <a:solidFill>
              <a:srgbClr val="1F1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E1300"/>
                </a:solidFill>
                <a:effectLst/>
                <a:uLnTx/>
                <a:uFillTx/>
                <a:latin typeface="Karrik" pitchFamily="2" charset="77"/>
                <a:ea typeface="+mn-ea"/>
                <a:cs typeface="+mn-cs"/>
              </a:rPr>
              <a:t> Bidisha Chaudhuri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E1300"/>
                </a:solidFill>
                <a:effectLst/>
                <a:uLnTx/>
                <a:uFillTx/>
                <a:latin typeface="Karrik" pitchFamily="2" charset="77"/>
                <a:ea typeface="+mn-ea"/>
                <a:cs typeface="+mn-cs"/>
              </a:rPr>
              <a:t>University of Amsterdam</a:t>
            </a:r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srgbClr val="F2EE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22901CA-8EC9-B36C-264C-A83EA47F60BB}"/>
              </a:ext>
            </a:extLst>
          </p:cNvPr>
          <p:cNvSpPr/>
          <p:nvPr/>
        </p:nvSpPr>
        <p:spPr>
          <a:xfrm>
            <a:off x="8802476" y="2973197"/>
            <a:ext cx="1975691" cy="2732186"/>
          </a:xfrm>
          <a:prstGeom prst="roundRect">
            <a:avLst/>
          </a:prstGeom>
          <a:ln>
            <a:solidFill>
              <a:srgbClr val="1F1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E1300"/>
                </a:solidFill>
                <a:effectLst/>
                <a:uLnTx/>
                <a:uFillTx/>
                <a:latin typeface="Karrik" pitchFamily="2" charset="77"/>
                <a:ea typeface="+mn-ea"/>
                <a:cs typeface="+mn-cs"/>
              </a:rPr>
              <a:t> Rob van Kranenburg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E1300"/>
                </a:solidFill>
                <a:effectLst/>
                <a:uLnTx/>
                <a:uFillTx/>
                <a:latin typeface="Karrik" pitchFamily="2" charset="77"/>
                <a:ea typeface="+mn-ea"/>
                <a:cs typeface="+mn-cs"/>
              </a:rPr>
              <a:t>IEEE Standards Association</a:t>
            </a:r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srgbClr val="F2EE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5EC4FF-2C80-FB47-07BD-9D3B595DD783}"/>
              </a:ext>
            </a:extLst>
          </p:cNvPr>
          <p:cNvSpPr txBox="1"/>
          <p:nvPr/>
        </p:nvSpPr>
        <p:spPr>
          <a:xfrm>
            <a:off x="2126254" y="2414636"/>
            <a:ext cx="572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>
                <a:solidFill>
                  <a:srgbClr val="1E1300"/>
                </a:solidFill>
                <a:latin typeface="Karrik" pitchFamily="2" charset="77"/>
              </a:rPr>
              <a:t>Moderated</a:t>
            </a:r>
            <a:r>
              <a:rPr lang="en-BE" dirty="0"/>
              <a:t> by Sruthi Vanguri (DATAGOV project)</a:t>
            </a:r>
          </a:p>
        </p:txBody>
      </p:sp>
      <p:pic>
        <p:nvPicPr>
          <p:cNvPr id="6" name="Picture 5" descr="A person with glasses smiling&#10;&#10;AI-generated content may be incorrect.">
            <a:extLst>
              <a:ext uri="{FF2B5EF4-FFF2-40B4-BE49-F238E27FC236}">
                <a16:creationId xmlns:a16="http://schemas.microsoft.com/office/drawing/2014/main" id="{330F7138-4068-23F5-AFCA-0DD46520A1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67" r="7167"/>
          <a:stretch>
            <a:fillRect/>
          </a:stretch>
        </p:blipFill>
        <p:spPr>
          <a:xfrm>
            <a:off x="6946216" y="3956217"/>
            <a:ext cx="1310842" cy="1530183"/>
          </a:xfrm>
          <a:prstGeom prst="roundRect">
            <a:avLst/>
          </a:prstGeom>
        </p:spPr>
      </p:pic>
      <p:pic>
        <p:nvPicPr>
          <p:cNvPr id="12" name="Picture 11" descr="A person in a suit and tie&#10;&#10;AI-generated content may be incorrect.">
            <a:extLst>
              <a:ext uri="{FF2B5EF4-FFF2-40B4-BE49-F238E27FC236}">
                <a16:creationId xmlns:a16="http://schemas.microsoft.com/office/drawing/2014/main" id="{B4D59A96-C8F2-EC33-73F6-51E5AF061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710" y="3956216"/>
            <a:ext cx="1271118" cy="1530184"/>
          </a:xfrm>
          <a:prstGeom prst="roundRect">
            <a:avLst/>
          </a:prstGeom>
        </p:spPr>
      </p:pic>
      <p:pic>
        <p:nvPicPr>
          <p:cNvPr id="14" name="Picture 13" descr="A person in a suit&#10;&#10;AI-generated content may be incorrect.">
            <a:extLst>
              <a:ext uri="{FF2B5EF4-FFF2-40B4-BE49-F238E27FC236}">
                <a16:creationId xmlns:a16="http://schemas.microsoft.com/office/drawing/2014/main" id="{C502F9E5-0C79-81AD-6296-819A1C6ABD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2347"/>
          <a:stretch>
            <a:fillRect/>
          </a:stretch>
        </p:blipFill>
        <p:spPr>
          <a:xfrm>
            <a:off x="4757532" y="3956216"/>
            <a:ext cx="1310842" cy="153018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34131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0BFEF-5BBF-5431-1DDA-2E9D204EE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8AC9B-4CDF-BCE2-1D5F-E98E57E51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1103044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/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2940455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TAGOV">
      <a:dk1>
        <a:srgbClr val="1E1300"/>
      </a:dk1>
      <a:lt1>
        <a:srgbClr val="F2EEFF"/>
      </a:lt1>
      <a:dk2>
        <a:srgbClr val="1E1300"/>
      </a:dk2>
      <a:lt2>
        <a:srgbClr val="F2EEFF"/>
      </a:lt2>
      <a:accent1>
        <a:srgbClr val="F96008"/>
      </a:accent1>
      <a:accent2>
        <a:srgbClr val="ADC900"/>
      </a:accent2>
      <a:accent3>
        <a:srgbClr val="623CEA"/>
      </a:accent3>
      <a:accent4>
        <a:srgbClr val="F2EEFF"/>
      </a:accent4>
      <a:accent5>
        <a:srgbClr val="F96008"/>
      </a:accent5>
      <a:accent6>
        <a:srgbClr val="ACC900"/>
      </a:accent6>
      <a:hlink>
        <a:srgbClr val="623CE9"/>
      </a:hlink>
      <a:folHlink>
        <a:srgbClr val="623DE9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201CDF5E-C591-7444-A6AF-B7BDA4C44085}" vid="{A2CD3D5C-05ED-C542-927E-A25EA1D7BF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</TotalTime>
  <Words>158</Words>
  <Application>Microsoft Macintosh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FT88 Expanded</vt:lpstr>
      <vt:lpstr>Karrik</vt:lpstr>
      <vt:lpstr>Office Theme</vt:lpstr>
      <vt:lpstr>KICK-OFF Governance by  Data Infrastructure</vt:lpstr>
      <vt:lpstr>DAY 1</vt:lpstr>
      <vt:lpstr>Welcome &amp; Introduction</vt:lpstr>
      <vt:lpstr>Panel 1- Governing by data infrastructure: tensions and fault lines </vt:lpstr>
      <vt:lpstr>Panel 2 —Global perspectives  on governance by data infrastructure</vt:lpstr>
      <vt:lpstr>Closing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Jonas Breuer</dc:creator>
  <cp:lastModifiedBy>Jonas Breuer</cp:lastModifiedBy>
  <cp:revision>1</cp:revision>
  <dcterms:created xsi:type="dcterms:W3CDTF">2026-03-17T08:32:45Z</dcterms:created>
  <dcterms:modified xsi:type="dcterms:W3CDTF">2026-03-17T12:10:48Z</dcterms:modified>
</cp:coreProperties>
</file>